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4"/>
    <p:sldMasterId id="2147483669" r:id="rId5"/>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9144000" cy="5143500" type="screen16x9"/>
  <p:notesSz cx="6858000" cy="9144000"/>
  <p:embeddedFontLst>
    <p:embeddedFont>
      <p:font typeface="Century Gothic" panose="020B0502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elicity TREND"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F1BAB-9FA7-4F2A-8566-208CACAB3B1F}" v="3" dt="2023-05-07T19:16:25.339"/>
  </p1510:revLst>
</p1510:revInfo>
</file>

<file path=ppt/tableStyles.xml><?xml version="1.0" encoding="utf-8"?>
<a:tblStyleLst xmlns:a="http://schemas.openxmlformats.org/drawingml/2006/main" def="{23FB7F4B-1156-4F7C-8525-6247C388B63F}">
  <a:tblStyle styleId="{23FB7F4B-1156-4F7C-8525-6247C388B6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34"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S::michael.beards@education.wa.edu.au::f9e3ea26-6dd9-4feb-84ad-f5fc9616dbb4" providerId="AD" clId="Web-{0C8F1BAB-9FA7-4F2A-8566-208CACAB3B1F}"/>
    <pc:docChg chg="modSld">
      <pc:chgData name="BEARDS Michael [Southern River College]" userId="S::michael.beards@education.wa.edu.au::f9e3ea26-6dd9-4feb-84ad-f5fc9616dbb4" providerId="AD" clId="Web-{0C8F1BAB-9FA7-4F2A-8566-208CACAB3B1F}" dt="2023-05-07T19:16:25.339" v="2"/>
      <pc:docMkLst>
        <pc:docMk/>
      </pc:docMkLst>
      <pc:sldChg chg="addSp delSp">
        <pc:chgData name="BEARDS Michael [Southern River College]" userId="S::michael.beards@education.wa.edu.au::f9e3ea26-6dd9-4feb-84ad-f5fc9616dbb4" providerId="AD" clId="Web-{0C8F1BAB-9FA7-4F2A-8566-208CACAB3B1F}" dt="2023-05-07T19:16:25.339" v="2"/>
        <pc:sldMkLst>
          <pc:docMk/>
          <pc:sldMk cId="0" sldId="270"/>
        </pc:sldMkLst>
        <pc:spChg chg="topLvl">
          <ac:chgData name="BEARDS Michael [Southern River College]" userId="S::michael.beards@education.wa.edu.au::f9e3ea26-6dd9-4feb-84ad-f5fc9616dbb4" providerId="AD" clId="Web-{0C8F1BAB-9FA7-4F2A-8566-208CACAB3B1F}" dt="2023-05-07T19:16:20.620" v="1"/>
          <ac:spMkLst>
            <pc:docMk/>
            <pc:sldMk cId="0" sldId="270"/>
            <ac:spMk id="249" creationId="{00000000-0000-0000-0000-000000000000}"/>
          </ac:spMkLst>
        </pc:spChg>
        <pc:spChg chg="topLvl">
          <ac:chgData name="BEARDS Michael [Southern River College]" userId="S::michael.beards@education.wa.edu.au::f9e3ea26-6dd9-4feb-84ad-f5fc9616dbb4" providerId="AD" clId="Web-{0C8F1BAB-9FA7-4F2A-8566-208CACAB3B1F}" dt="2023-05-07T19:16:20.620" v="1"/>
          <ac:spMkLst>
            <pc:docMk/>
            <pc:sldMk cId="0" sldId="270"/>
            <ac:spMk id="250" creationId="{00000000-0000-0000-0000-000000000000}"/>
          </ac:spMkLst>
        </pc:spChg>
        <pc:spChg chg="topLvl">
          <ac:chgData name="BEARDS Michael [Southern River College]" userId="S::michael.beards@education.wa.edu.au::f9e3ea26-6dd9-4feb-84ad-f5fc9616dbb4" providerId="AD" clId="Web-{0C8F1BAB-9FA7-4F2A-8566-208CACAB3B1F}" dt="2023-05-07T19:16:20.620" v="1"/>
          <ac:spMkLst>
            <pc:docMk/>
            <pc:sldMk cId="0" sldId="270"/>
            <ac:spMk id="251" creationId="{00000000-0000-0000-0000-000000000000}"/>
          </ac:spMkLst>
        </pc:spChg>
        <pc:spChg chg="topLvl">
          <ac:chgData name="BEARDS Michael [Southern River College]" userId="S::michael.beards@education.wa.edu.au::f9e3ea26-6dd9-4feb-84ad-f5fc9616dbb4" providerId="AD" clId="Web-{0C8F1BAB-9FA7-4F2A-8566-208CACAB3B1F}" dt="2023-05-07T19:16:20.620" v="1"/>
          <ac:spMkLst>
            <pc:docMk/>
            <pc:sldMk cId="0" sldId="270"/>
            <ac:spMk id="252" creationId="{00000000-0000-0000-0000-000000000000}"/>
          </ac:spMkLst>
        </pc:spChg>
        <pc:spChg chg="topLvl">
          <ac:chgData name="BEARDS Michael [Southern River College]" userId="S::michael.beards@education.wa.edu.au::f9e3ea26-6dd9-4feb-84ad-f5fc9616dbb4" providerId="AD" clId="Web-{0C8F1BAB-9FA7-4F2A-8566-208CACAB3B1F}" dt="2023-05-07T19:16:20.620" v="1"/>
          <ac:spMkLst>
            <pc:docMk/>
            <pc:sldMk cId="0" sldId="270"/>
            <ac:spMk id="253" creationId="{00000000-0000-0000-0000-000000000000}"/>
          </ac:spMkLst>
        </pc:spChg>
        <pc:spChg chg="topLvl">
          <ac:chgData name="BEARDS Michael [Southern River College]" userId="S::michael.beards@education.wa.edu.au::f9e3ea26-6dd9-4feb-84ad-f5fc9616dbb4" providerId="AD" clId="Web-{0C8F1BAB-9FA7-4F2A-8566-208CACAB3B1F}" dt="2023-05-07T19:16:20.620" v="1"/>
          <ac:spMkLst>
            <pc:docMk/>
            <pc:sldMk cId="0" sldId="270"/>
            <ac:spMk id="254" creationId="{00000000-0000-0000-0000-000000000000}"/>
          </ac:spMkLst>
        </pc:spChg>
        <pc:grpChg chg="add del">
          <ac:chgData name="BEARDS Michael [Southern River College]" userId="S::michael.beards@education.wa.edu.au::f9e3ea26-6dd9-4feb-84ad-f5fc9616dbb4" providerId="AD" clId="Web-{0C8F1BAB-9FA7-4F2A-8566-208CACAB3B1F}" dt="2023-05-07T19:16:20.620" v="1"/>
          <ac:grpSpMkLst>
            <pc:docMk/>
            <pc:sldMk cId="0" sldId="270"/>
            <ac:grpSpMk id="2" creationId="{20331083-2A96-3475-7407-7CE635DE1AE0}"/>
          </ac:grpSpMkLst>
        </pc:grpChg>
        <pc:grpChg chg="add">
          <ac:chgData name="BEARDS Michael [Southern River College]" userId="S::michael.beards@education.wa.edu.au::f9e3ea26-6dd9-4feb-84ad-f5fc9616dbb4" providerId="AD" clId="Web-{0C8F1BAB-9FA7-4F2A-8566-208CACAB3B1F}" dt="2023-05-07T19:16:25.339" v="2"/>
          <ac:grpSpMkLst>
            <pc:docMk/>
            <pc:sldMk cId="0" sldId="270"/>
            <ac:grpSpMk id="3" creationId="{F4A1BBEE-EE68-5966-85AB-8C2379061C25}"/>
          </ac:grpSpMkLst>
        </pc:grpChg>
        <pc:picChg chg="topLvl">
          <ac:chgData name="BEARDS Michael [Southern River College]" userId="S::michael.beards@education.wa.edu.au::f9e3ea26-6dd9-4feb-84ad-f5fc9616dbb4" providerId="AD" clId="Web-{0C8F1BAB-9FA7-4F2A-8566-208CACAB3B1F}" dt="2023-05-07T19:16:20.620" v="1"/>
          <ac:picMkLst>
            <pc:docMk/>
            <pc:sldMk cId="0" sldId="270"/>
            <ac:picMk id="248" creationId="{00000000-0000-0000-0000-0000000000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19-10-22T08:24:36.067" idx="1">
    <p:pos x="6000" y="0"/>
    <p:text>Maybe this slide is best in Nikki's Food Webs EDI?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531e70d6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531e70d6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531e70d6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6531e70d6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531e70d6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531e70d6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54a5c39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54a5c39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531e70d6d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531e70d6d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54a5c392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54a5c392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54a5c392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54a5c392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531e70d6d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531e70d6d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93527d77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93527d77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e5c105c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e5c105c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5ea84692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5ea8469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531e70d6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531e70d6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531e70d6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531e70d6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531e70d6d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531e70d6d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531e70d6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531e70d6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531e70d6d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531e70d6d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531e70d6d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531e70d6d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7"/>
        <p:cNvGrpSpPr/>
        <p:nvPr/>
      </p:nvGrpSpPr>
      <p:grpSpPr>
        <a:xfrm>
          <a:off x="0" y="0"/>
          <a:ext cx="0" cy="0"/>
          <a:chOff x="0" y="0"/>
          <a:chExt cx="0" cy="0"/>
        </a:xfrm>
      </p:grpSpPr>
      <p:sp>
        <p:nvSpPr>
          <p:cNvPr id="58" name="Google Shape;5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60" name="Google Shape;60;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5" name="Google Shape;65;p1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6" name="Google Shape;66;p1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6" name="Google Shape;7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8" name="Google Shape;78;p14"/>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9" name="Google Shape;79;p14"/>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80"/>
        <p:cNvGrpSpPr/>
        <p:nvPr/>
      </p:nvGrpSpPr>
      <p:grpSpPr>
        <a:xfrm>
          <a:off x="0" y="0"/>
          <a:ext cx="0" cy="0"/>
          <a:chOff x="0" y="0"/>
          <a:chExt cx="0" cy="0"/>
        </a:xfrm>
      </p:grpSpPr>
      <p:sp>
        <p:nvSpPr>
          <p:cNvPr id="81" name="Google Shape;8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1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83" name="Google Shape;83;p1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4"/>
        <p:cNvGrpSpPr/>
        <p:nvPr/>
      </p:nvGrpSpPr>
      <p:grpSpPr>
        <a:xfrm>
          <a:off x="0" y="0"/>
          <a:ext cx="0" cy="0"/>
          <a:chOff x="0" y="0"/>
          <a:chExt cx="0" cy="0"/>
        </a:xfrm>
      </p:grpSpPr>
      <p:sp>
        <p:nvSpPr>
          <p:cNvPr id="85" name="Google Shape;8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7" name="Google Shape;87;p1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90" name="Google Shape;90;p1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91"/>
        <p:cNvGrpSpPr/>
        <p:nvPr/>
      </p:nvGrpSpPr>
      <p:grpSpPr>
        <a:xfrm>
          <a:off x="0" y="0"/>
          <a:ext cx="0" cy="0"/>
          <a:chOff x="0" y="0"/>
          <a:chExt cx="0" cy="0"/>
        </a:xfrm>
      </p:grpSpPr>
      <p:sp>
        <p:nvSpPr>
          <p:cNvPr id="92" name="Google Shape;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1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4" name="Google Shape;94;p1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6" name="Google Shape;96;p1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97"/>
        <p:cNvGrpSpPr/>
        <p:nvPr/>
      </p:nvGrpSpPr>
      <p:grpSpPr>
        <a:xfrm>
          <a:off x="0" y="0"/>
          <a:ext cx="0" cy="0"/>
          <a:chOff x="0" y="0"/>
          <a:chExt cx="0" cy="0"/>
        </a:xfrm>
      </p:grpSpPr>
      <p:sp>
        <p:nvSpPr>
          <p:cNvPr id="98" name="Google Shape;9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9" name="Google Shape;99;p1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00" name="Google Shape;100;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2" name="Google Shape;102;p1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03"/>
        <p:cNvGrpSpPr/>
        <p:nvPr/>
      </p:nvGrpSpPr>
      <p:grpSpPr>
        <a:xfrm>
          <a:off x="0" y="0"/>
          <a:ext cx="0" cy="0"/>
          <a:chOff x="0" y="0"/>
          <a:chExt cx="0" cy="0"/>
        </a:xfrm>
      </p:grpSpPr>
      <p:sp>
        <p:nvSpPr>
          <p:cNvPr id="104" name="Google Shape;10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6" name="Google Shape;106;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8" name="Google Shape;108;p1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09"/>
        <p:cNvGrpSpPr/>
        <p:nvPr/>
      </p:nvGrpSpPr>
      <p:grpSpPr>
        <a:xfrm>
          <a:off x="0" y="0"/>
          <a:ext cx="0" cy="0"/>
          <a:chOff x="0" y="0"/>
          <a:chExt cx="0" cy="0"/>
        </a:xfrm>
      </p:grpSpPr>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1" name="Google Shape;111;p2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12" name="Google Shape;112;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4" name="Google Shape;114;p2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5"/>
        <p:cNvGrpSpPr/>
        <p:nvPr/>
      </p:nvGrpSpPr>
      <p:grpSpPr>
        <a:xfrm>
          <a:off x="0" y="0"/>
          <a:ext cx="0" cy="0"/>
          <a:chOff x="0" y="0"/>
          <a:chExt cx="0" cy="0"/>
        </a:xfrm>
      </p:grpSpPr>
      <p:sp>
        <p:nvSpPr>
          <p:cNvPr id="116" name="Google Shape;11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7" name="Google Shape;117;p2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18" name="Google Shape;118;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0" name="Google Shape;120;p2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16"/>
        <p:cNvGrpSpPr/>
        <p:nvPr/>
      </p:nvGrpSpPr>
      <p:grpSpPr>
        <a:xfrm>
          <a:off x="0" y="0"/>
          <a:ext cx="0" cy="0"/>
          <a:chOff x="0" y="0"/>
          <a:chExt cx="0" cy="0"/>
        </a:xfrm>
      </p:grpSpPr>
      <p:sp>
        <p:nvSpPr>
          <p:cNvPr id="17" name="Google Shape;17;p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18" name="Google Shape;18;p3"/>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21"/>
        <p:cNvGrpSpPr/>
        <p:nvPr/>
      </p:nvGrpSpPr>
      <p:grpSpPr>
        <a:xfrm>
          <a:off x="0" y="0"/>
          <a:ext cx="0" cy="0"/>
          <a:chOff x="0" y="0"/>
          <a:chExt cx="0" cy="0"/>
        </a:xfrm>
      </p:grpSpPr>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3" name="Google Shape;123;p2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4" name="Google Shape;124;p2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6" name="Google Shape;126;p2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5" name="Google Shape;25;p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1" name="Google Shape;31;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33"/>
        <p:cNvGrpSpPr/>
        <p:nvPr/>
      </p:nvGrpSpPr>
      <p:grpSpPr>
        <a:xfrm>
          <a:off x="0" y="0"/>
          <a:ext cx="0" cy="0"/>
          <a:chOff x="0" y="0"/>
          <a:chExt cx="0" cy="0"/>
        </a:xfrm>
      </p:grpSpPr>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6" name="Google Shape;36;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42" name="Google Shape;42;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5"/>
        <p:cNvGrpSpPr/>
        <p:nvPr/>
      </p:nvGrpSpPr>
      <p:grpSpPr>
        <a:xfrm>
          <a:off x="0" y="0"/>
          <a:ext cx="0" cy="0"/>
          <a:chOff x="0" y="0"/>
          <a:chExt cx="0" cy="0"/>
        </a:xfrm>
      </p:grpSpPr>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8" name="Google Shape;48;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51"/>
        <p:cNvGrpSpPr/>
        <p:nvPr/>
      </p:nvGrpSpPr>
      <p:grpSpPr>
        <a:xfrm>
          <a:off x="0" y="0"/>
          <a:ext cx="0" cy="0"/>
          <a:chOff x="0" y="0"/>
          <a:chExt cx="0" cy="0"/>
        </a:xfrm>
      </p:grpSpPr>
      <p:sp>
        <p:nvSpPr>
          <p:cNvPr id="52" name="Google Shape;5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1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4" name="Google Shape;54;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1" name="Google Shape;71;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72" name="Google Shape;7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73" name="Google Shape;73;p13"/>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3.jp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3">
            <a:alphaModFix amt="26000"/>
          </a:blip>
          <a:srcRect t="12502" b="12495"/>
          <a:stretch/>
        </p:blipFill>
        <p:spPr>
          <a:xfrm>
            <a:off x="0" y="0"/>
            <a:ext cx="9144003" cy="5143499"/>
          </a:xfrm>
          <a:prstGeom prst="rect">
            <a:avLst/>
          </a:prstGeom>
          <a:noFill/>
          <a:ln w="9525" cap="flat" cmpd="sng">
            <a:solidFill>
              <a:schemeClr val="dk2"/>
            </a:solidFill>
            <a:prstDash val="solid"/>
            <a:round/>
            <a:headEnd type="none" w="sm" len="sm"/>
            <a:tailEnd type="none" w="sm" len="sm"/>
          </a:ln>
        </p:spPr>
      </p:pic>
      <p:sp>
        <p:nvSpPr>
          <p:cNvPr id="132" name="Google Shape;132;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6000"/>
              <a:t>FOOD WEB IMPACTS 1</a:t>
            </a:r>
            <a:endParaRPr sz="6000"/>
          </a:p>
        </p:txBody>
      </p:sp>
      <p:sp>
        <p:nvSpPr>
          <p:cNvPr id="133" name="Google Shape;133;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 will predict the effects of introduced species and population changes on local habitats using food webs.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body" idx="1"/>
          </p:nvPr>
        </p:nvSpPr>
        <p:spPr>
          <a:xfrm>
            <a:off x="403275" y="383675"/>
            <a:ext cx="8536800" cy="427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In this experiment, 30 butterflies were offered three different food options: flowers, honey or sugar water. A dish of each food option was put into the butterfly enclosure and the amount of butterflies feeding on each food option was counted. </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sz="1600">
                <a:solidFill>
                  <a:schemeClr val="dk1"/>
                </a:solidFill>
              </a:rPr>
              <a:t>Results:</a:t>
            </a:r>
            <a:endParaRPr sz="1600">
              <a:solidFill>
                <a:schemeClr val="dk1"/>
              </a:solidFill>
            </a:endParaRPr>
          </a:p>
          <a:p>
            <a:pPr marL="0" lvl="0" indent="0" algn="l" rtl="0">
              <a:lnSpc>
                <a:spcPct val="100000"/>
              </a:lnSpc>
              <a:spcBef>
                <a:spcPts val="0"/>
              </a:spcBef>
              <a:spcAft>
                <a:spcPts val="0"/>
              </a:spcAft>
              <a:buNone/>
            </a:pPr>
            <a:r>
              <a:rPr lang="en-GB" sz="1600">
                <a:solidFill>
                  <a:schemeClr val="dk1"/>
                </a:solidFill>
              </a:rPr>
              <a:t>Flowers: 18 butterflies</a:t>
            </a:r>
            <a:endParaRPr sz="1600">
              <a:solidFill>
                <a:schemeClr val="dk1"/>
              </a:solidFill>
            </a:endParaRPr>
          </a:p>
          <a:p>
            <a:pPr marL="0" lvl="0" indent="0" algn="l" rtl="0">
              <a:lnSpc>
                <a:spcPct val="100000"/>
              </a:lnSpc>
              <a:spcBef>
                <a:spcPts val="0"/>
              </a:spcBef>
              <a:spcAft>
                <a:spcPts val="0"/>
              </a:spcAft>
              <a:buNone/>
            </a:pPr>
            <a:r>
              <a:rPr lang="en-GB" sz="1600">
                <a:solidFill>
                  <a:schemeClr val="dk1"/>
                </a:solidFill>
              </a:rPr>
              <a:t>Honey: 0 butterflies</a:t>
            </a:r>
            <a:endParaRPr sz="1600">
              <a:solidFill>
                <a:schemeClr val="dk1"/>
              </a:solidFill>
            </a:endParaRPr>
          </a:p>
          <a:p>
            <a:pPr marL="0" lvl="0" indent="0" algn="l" rtl="0">
              <a:lnSpc>
                <a:spcPct val="100000"/>
              </a:lnSpc>
              <a:spcBef>
                <a:spcPts val="0"/>
              </a:spcBef>
              <a:spcAft>
                <a:spcPts val="0"/>
              </a:spcAft>
              <a:buNone/>
            </a:pPr>
            <a:r>
              <a:rPr lang="en-GB" sz="1600">
                <a:solidFill>
                  <a:schemeClr val="dk1"/>
                </a:solidFill>
              </a:rPr>
              <a:t>Sugar water: 12 butterflies</a:t>
            </a:r>
            <a:endParaRPr sz="1600">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342900" algn="l" rtl="0">
              <a:lnSpc>
                <a:spcPct val="100000"/>
              </a:lnSpc>
              <a:spcBef>
                <a:spcPts val="1000"/>
              </a:spcBef>
              <a:spcAft>
                <a:spcPts val="0"/>
              </a:spcAft>
              <a:buClr>
                <a:schemeClr val="dk1"/>
              </a:buClr>
              <a:buSzPts val="1800"/>
              <a:buAutoNum type="arabicPeriod"/>
            </a:pPr>
            <a:r>
              <a:rPr lang="en-GB">
                <a:solidFill>
                  <a:schemeClr val="dk1"/>
                </a:solidFill>
              </a:rPr>
              <a:t>Dependent variable (measured): __________</a:t>
            </a:r>
            <a:endParaRPr>
              <a:solidFill>
                <a:schemeClr val="dk1"/>
              </a:solidFill>
            </a:endParaRPr>
          </a:p>
          <a:p>
            <a:pPr marL="457200" lvl="0" indent="-342900" algn="l" rtl="0">
              <a:lnSpc>
                <a:spcPct val="100000"/>
              </a:lnSpc>
              <a:spcBef>
                <a:spcPts val="1000"/>
              </a:spcBef>
              <a:spcAft>
                <a:spcPts val="0"/>
              </a:spcAft>
              <a:buClr>
                <a:schemeClr val="dk1"/>
              </a:buClr>
              <a:buSzPts val="1800"/>
              <a:buAutoNum type="arabicPeriod"/>
            </a:pPr>
            <a:r>
              <a:rPr lang="en-GB">
                <a:solidFill>
                  <a:schemeClr val="dk1"/>
                </a:solidFill>
              </a:rPr>
              <a:t>Independent variable (changed): ____________</a:t>
            </a:r>
            <a:endParaRPr>
              <a:solidFill>
                <a:schemeClr val="dk1"/>
              </a:solidFill>
            </a:endParaRPr>
          </a:p>
          <a:p>
            <a:pPr marL="457200" lvl="0" indent="-342900" algn="l" rtl="0">
              <a:lnSpc>
                <a:spcPct val="100000"/>
              </a:lnSpc>
              <a:spcBef>
                <a:spcPts val="1000"/>
              </a:spcBef>
              <a:spcAft>
                <a:spcPts val="0"/>
              </a:spcAft>
              <a:buClr>
                <a:schemeClr val="dk1"/>
              </a:buClr>
              <a:buSzPts val="1800"/>
              <a:buAutoNum type="arabicPeriod"/>
            </a:pPr>
            <a:r>
              <a:rPr lang="en-GB">
                <a:solidFill>
                  <a:schemeClr val="dk1"/>
                </a:solidFill>
              </a:rPr>
              <a:t>2 control variables: _____________________</a:t>
            </a:r>
            <a:endParaRPr>
              <a:solidFill>
                <a:schemeClr val="dk1"/>
              </a:solidFill>
            </a:endParaRPr>
          </a:p>
          <a:p>
            <a:pPr marL="457200" lvl="0" indent="-342900" algn="l" rtl="0">
              <a:lnSpc>
                <a:spcPct val="100000"/>
              </a:lnSpc>
              <a:spcBef>
                <a:spcPts val="1000"/>
              </a:spcBef>
              <a:spcAft>
                <a:spcPts val="0"/>
              </a:spcAft>
              <a:buClr>
                <a:schemeClr val="dk1"/>
              </a:buClr>
              <a:buSzPts val="1800"/>
              <a:buAutoNum type="arabicPeriod"/>
            </a:pPr>
            <a:r>
              <a:rPr lang="en-GB">
                <a:solidFill>
                  <a:schemeClr val="dk1"/>
                </a:solidFill>
              </a:rPr>
              <a:t>What could a conclusion for this experiment be?</a:t>
            </a:r>
            <a:endParaRPr>
              <a:solidFill>
                <a:schemeClr val="dk1"/>
              </a:solidFill>
            </a:endParaRPr>
          </a:p>
        </p:txBody>
      </p:sp>
      <p:pic>
        <p:nvPicPr>
          <p:cNvPr id="204" name="Google Shape;204;p32"/>
          <p:cNvPicPr preferRelativeResize="0"/>
          <p:nvPr/>
        </p:nvPicPr>
        <p:blipFill rotWithShape="1">
          <a:blip r:embed="rId3">
            <a:alphaModFix/>
          </a:blip>
          <a:srcRect t="27310" b="27315"/>
          <a:stretch/>
        </p:blipFill>
        <p:spPr>
          <a:xfrm>
            <a:off x="3359950" y="1501950"/>
            <a:ext cx="2749524" cy="15466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body" idx="1"/>
          </p:nvPr>
        </p:nvSpPr>
        <p:spPr>
          <a:xfrm>
            <a:off x="497975" y="2892375"/>
            <a:ext cx="606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introduced species.</a:t>
            </a:r>
            <a:endParaRPr/>
          </a:p>
          <a:p>
            <a:pPr marL="457200" lvl="0" indent="-342900" algn="l" rtl="0">
              <a:spcBef>
                <a:spcPts val="0"/>
              </a:spcBef>
              <a:spcAft>
                <a:spcPts val="0"/>
              </a:spcAft>
              <a:buSzPts val="1800"/>
              <a:buChar char="●"/>
            </a:pPr>
            <a:r>
              <a:rPr lang="en-GB"/>
              <a:t>We will define population.</a:t>
            </a:r>
            <a:endParaRPr/>
          </a:p>
          <a:p>
            <a:pPr marL="457200" lvl="0" indent="-342900" algn="l" rtl="0">
              <a:spcBef>
                <a:spcPts val="0"/>
              </a:spcBef>
              <a:spcAft>
                <a:spcPts val="1600"/>
              </a:spcAft>
              <a:buSzPts val="1800"/>
              <a:buChar char="●"/>
            </a:pPr>
            <a:r>
              <a:rPr lang="en-GB"/>
              <a:t>We will use local examples of introduced species or population changes affecting local habitats.</a:t>
            </a:r>
            <a:endParaRPr/>
          </a:p>
        </p:txBody>
      </p:sp>
      <p:sp>
        <p:nvSpPr>
          <p:cNvPr id="210" name="Google Shape;210;p33"/>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predict the effects of introduced species and population changes on local habitats using food webs.</a:t>
            </a:r>
            <a:endParaRPr/>
          </a:p>
        </p:txBody>
      </p:sp>
      <p:graphicFrame>
        <p:nvGraphicFramePr>
          <p:cNvPr id="211" name="Google Shape;211;p33"/>
          <p:cNvGraphicFramePr/>
          <p:nvPr/>
        </p:nvGraphicFramePr>
        <p:xfrm>
          <a:off x="6693450" y="4023650"/>
          <a:ext cx="2134475" cy="877315"/>
        </p:xfrm>
        <a:graphic>
          <a:graphicData uri="http://schemas.openxmlformats.org/drawingml/2006/table">
            <a:tbl>
              <a:tblPr>
                <a:noFill/>
                <a:tableStyleId>{23FB7F4B-1156-4F7C-8525-6247C388B63F}</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2" name="Google Shape;212;p33"/>
          <p:cNvGraphicFramePr/>
          <p:nvPr/>
        </p:nvGraphicFramePr>
        <p:xfrm>
          <a:off x="7603350" y="229425"/>
          <a:ext cx="1224575" cy="350490"/>
        </p:xfrm>
        <a:graphic>
          <a:graphicData uri="http://schemas.openxmlformats.org/drawingml/2006/table">
            <a:tbl>
              <a:tblPr>
                <a:noFill/>
                <a:tableStyleId>{23FB7F4B-1156-4F7C-8525-6247C388B63F}</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13" name="Google Shape;213;p33"/>
          <p:cNvGraphicFramePr/>
          <p:nvPr/>
        </p:nvGraphicFramePr>
        <p:xfrm>
          <a:off x="7603350" y="738925"/>
          <a:ext cx="1224575" cy="350490"/>
        </p:xfrm>
        <a:graphic>
          <a:graphicData uri="http://schemas.openxmlformats.org/drawingml/2006/table">
            <a:tbl>
              <a:tblPr>
                <a:noFill/>
                <a:tableStyleId>{23FB7F4B-1156-4F7C-8525-6247C388B63F}</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body" idx="2"/>
          </p:nvPr>
        </p:nvSpPr>
        <p:spPr>
          <a:xfrm>
            <a:off x="552550" y="852700"/>
            <a:ext cx="6173700" cy="406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 </a:t>
            </a:r>
            <a:r>
              <a:rPr lang="en-GB" b="1"/>
              <a:t>food chain </a:t>
            </a:r>
            <a:r>
              <a:rPr lang="en-GB"/>
              <a:t>shows how energy is transferred from one living organism to another via food.</a:t>
            </a:r>
            <a:endParaRPr/>
          </a:p>
          <a:p>
            <a:pPr marL="0" lvl="0" indent="0" algn="l" rtl="0">
              <a:spcBef>
                <a:spcPts val="1600"/>
              </a:spcBef>
              <a:spcAft>
                <a:spcPts val="0"/>
              </a:spcAft>
              <a:buNone/>
            </a:pPr>
            <a:r>
              <a:rPr lang="en-GB"/>
              <a:t>A </a:t>
            </a:r>
            <a:r>
              <a:rPr lang="en-GB" b="1"/>
              <a:t>food web</a:t>
            </a:r>
            <a:r>
              <a:rPr lang="en-GB"/>
              <a:t> shows how energy is transferred between organisms in an </a:t>
            </a:r>
            <a:r>
              <a:rPr lang="en-GB" b="1"/>
              <a:t>ecosystem</a:t>
            </a:r>
            <a:r>
              <a:rPr lang="en-GB"/>
              <a:t> via food.</a:t>
            </a:r>
            <a:endParaRPr/>
          </a:p>
          <a:p>
            <a:pPr marL="0" lvl="0" indent="0" algn="l" rtl="0">
              <a:spcBef>
                <a:spcPts val="1600"/>
              </a:spcBef>
              <a:spcAft>
                <a:spcPts val="0"/>
              </a:spcAft>
              <a:buNone/>
            </a:pPr>
            <a:r>
              <a:rPr lang="en-GB"/>
              <a:t>There are factors that affect how much food is available to organisms.</a:t>
            </a:r>
            <a:endParaRPr/>
          </a:p>
          <a:p>
            <a:pPr marL="0" lvl="0" indent="0" algn="l" rtl="0">
              <a:spcBef>
                <a:spcPts val="1600"/>
              </a:spcBef>
              <a:spcAft>
                <a:spcPts val="1600"/>
              </a:spcAft>
              <a:buNone/>
            </a:pPr>
            <a:r>
              <a:rPr lang="en-GB"/>
              <a:t>What would happen to the frogs and hawks if all of the grasshoppers died due to pesticides₁?</a:t>
            </a:r>
            <a:endParaRPr/>
          </a:p>
        </p:txBody>
      </p:sp>
      <p:sp>
        <p:nvSpPr>
          <p:cNvPr id="219" name="Google Shape;219;p3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200"/>
              <a:t>We will predict the effects of introduced species and population changes on local habitats using food webs.</a:t>
            </a:r>
            <a:endParaRPr sz="1200"/>
          </a:p>
        </p:txBody>
      </p:sp>
      <p:pic>
        <p:nvPicPr>
          <p:cNvPr id="220" name="Google Shape;220;p34"/>
          <p:cNvPicPr preferRelativeResize="0"/>
          <p:nvPr/>
        </p:nvPicPr>
        <p:blipFill rotWithShape="1">
          <a:blip r:embed="rId3">
            <a:alphaModFix/>
          </a:blip>
          <a:srcRect l="13308" t="21926" r="66797" b="12188"/>
          <a:stretch/>
        </p:blipFill>
        <p:spPr>
          <a:xfrm>
            <a:off x="6575675" y="909650"/>
            <a:ext cx="2122224" cy="3951700"/>
          </a:xfrm>
          <a:prstGeom prst="rect">
            <a:avLst/>
          </a:prstGeom>
          <a:noFill/>
          <a:ln>
            <a:noFill/>
          </a:ln>
        </p:spPr>
      </p:pic>
      <p:sp>
        <p:nvSpPr>
          <p:cNvPr id="221" name="Google Shape;221;p34"/>
          <p:cNvSpPr/>
          <p:nvPr/>
        </p:nvSpPr>
        <p:spPr>
          <a:xfrm>
            <a:off x="6726250" y="2960625"/>
            <a:ext cx="740100" cy="602100"/>
          </a:xfrm>
          <a:prstGeom prst="noSmoking">
            <a:avLst>
              <a:gd name="adj" fmla="val 1875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2" name="Google Shape;222;p34"/>
          <p:cNvGraphicFramePr/>
          <p:nvPr/>
        </p:nvGraphicFramePr>
        <p:xfrm>
          <a:off x="3716550" y="4209700"/>
          <a:ext cx="2496975" cy="700980"/>
        </p:xfrm>
        <a:graphic>
          <a:graphicData uri="http://schemas.openxmlformats.org/drawingml/2006/table">
            <a:tbl>
              <a:tblPr>
                <a:noFill/>
                <a:tableStyleId>{23FB7F4B-1156-4F7C-8525-6247C388B63F}</a:tableStyleId>
              </a:tblPr>
              <a:tblGrid>
                <a:gridCol w="24969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substance to destroy pests</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sp>
        <p:nvSpPr>
          <p:cNvPr id="228" name="Google Shape;228;p35"/>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There are many different </a:t>
            </a:r>
            <a:r>
              <a:rPr lang="en-GB" b="1"/>
              <a:t>organisms </a:t>
            </a:r>
            <a:r>
              <a:rPr lang="en-GB"/>
              <a:t>that live in an ecosystem. Within an ecosystem there are </a:t>
            </a:r>
            <a:r>
              <a:rPr lang="en-GB" b="1"/>
              <a:t>populations</a:t>
            </a:r>
            <a:r>
              <a:rPr lang="en-GB"/>
              <a:t> of organisms.</a:t>
            </a:r>
            <a:endParaRPr/>
          </a:p>
          <a:p>
            <a:pPr marL="0" lvl="0" indent="0" algn="l" rtl="0">
              <a:spcBef>
                <a:spcPts val="1600"/>
              </a:spcBef>
              <a:spcAft>
                <a:spcPts val="0"/>
              </a:spcAft>
              <a:buNone/>
            </a:pPr>
            <a:r>
              <a:rPr lang="en-GB"/>
              <a:t>A </a:t>
            </a:r>
            <a:r>
              <a:rPr lang="en-GB" b="1"/>
              <a:t>population</a:t>
            </a:r>
            <a:r>
              <a:rPr lang="en-GB"/>
              <a:t> is all the members of a single species that live in a habitat.</a:t>
            </a:r>
            <a:endParaRPr/>
          </a:p>
          <a:p>
            <a:pPr marL="0" lvl="0" indent="0" algn="l" rtl="0">
              <a:spcBef>
                <a:spcPts val="1600"/>
              </a:spcBef>
              <a:spcAft>
                <a:spcPts val="0"/>
              </a:spcAft>
              <a:buNone/>
            </a:pPr>
            <a:r>
              <a:rPr lang="en-GB"/>
              <a:t>Some organisms within an ecosystem have been introduced by humans into the ecosystem, either accidentally or on purpose. </a:t>
            </a:r>
            <a:endParaRPr/>
          </a:p>
          <a:p>
            <a:pPr marL="0" lvl="0" indent="0" algn="l" rtl="0">
              <a:spcBef>
                <a:spcPts val="1600"/>
              </a:spcBef>
              <a:spcAft>
                <a:spcPts val="0"/>
              </a:spcAft>
              <a:buNone/>
            </a:pPr>
            <a:r>
              <a:rPr lang="en-GB" b="1"/>
              <a:t>Introduced species</a:t>
            </a:r>
            <a:r>
              <a:rPr lang="en-GB"/>
              <a:t> are organisms that are not native₁ to the area.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229" name="Google Shape;229;p35"/>
          <p:cNvGraphicFramePr/>
          <p:nvPr/>
        </p:nvGraphicFramePr>
        <p:xfrm>
          <a:off x="6790275" y="852700"/>
          <a:ext cx="2142625" cy="3215580"/>
        </p:xfrm>
        <a:graphic>
          <a:graphicData uri="http://schemas.openxmlformats.org/drawingml/2006/table">
            <a:tbl>
              <a:tblPr>
                <a:noFill/>
                <a:tableStyleId>{23FB7F4B-1156-4F7C-8525-6247C388B63F}</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Rabbits arrived in Australia with the First English Fleet in 1788.</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Would rabbits be considered an introduced species in Australia?</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30" name="Google Shape;230;p35"/>
          <p:cNvGraphicFramePr/>
          <p:nvPr/>
        </p:nvGraphicFramePr>
        <p:xfrm>
          <a:off x="6726250" y="4038250"/>
          <a:ext cx="2134475" cy="868620"/>
        </p:xfrm>
        <a:graphic>
          <a:graphicData uri="http://schemas.openxmlformats.org/drawingml/2006/table">
            <a:tbl>
              <a:tblPr>
                <a:noFill/>
                <a:tableStyleId>{23FB7F4B-1156-4F7C-8525-6247C388B63F}</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occurring naturally in a particular place.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31" name="Google Shape;231;p35"/>
          <p:cNvPicPr preferRelativeResize="0"/>
          <p:nvPr/>
        </p:nvPicPr>
        <p:blipFill rotWithShape="1">
          <a:blip r:embed="rId3">
            <a:alphaModFix/>
          </a:blip>
          <a:srcRect l="5993" t="7813" r="6001" b="7813"/>
          <a:stretch/>
        </p:blipFill>
        <p:spPr>
          <a:xfrm>
            <a:off x="6862446" y="2761003"/>
            <a:ext cx="1998279" cy="127724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3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sp>
        <p:nvSpPr>
          <p:cNvPr id="237" name="Google Shape;237;p36"/>
          <p:cNvSpPr txBox="1">
            <a:spLocks noGrp="1"/>
          </p:cNvSpPr>
          <p:nvPr>
            <p:ph type="body" idx="2"/>
          </p:nvPr>
        </p:nvSpPr>
        <p:spPr>
          <a:xfrm>
            <a:off x="552550" y="739800"/>
            <a:ext cx="56322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Most </a:t>
            </a:r>
            <a:r>
              <a:rPr lang="en-GB" sz="1600" b="1"/>
              <a:t>food webs</a:t>
            </a:r>
            <a:r>
              <a:rPr lang="en-GB" sz="1600"/>
              <a:t> in an </a:t>
            </a:r>
            <a:r>
              <a:rPr lang="en-GB" sz="1600" b="1"/>
              <a:t>ecosystem</a:t>
            </a:r>
            <a:r>
              <a:rPr lang="en-GB" sz="1600"/>
              <a:t> have a balance between the </a:t>
            </a:r>
            <a:r>
              <a:rPr lang="en-GB" sz="1600" b="1"/>
              <a:t>populations</a:t>
            </a:r>
            <a:r>
              <a:rPr lang="en-GB" sz="1600"/>
              <a:t> of </a:t>
            </a:r>
            <a:r>
              <a:rPr lang="en-GB" sz="1600" b="1"/>
              <a:t>producers</a:t>
            </a:r>
            <a:r>
              <a:rPr lang="en-GB" sz="1600"/>
              <a:t> and </a:t>
            </a:r>
            <a:r>
              <a:rPr lang="en-GB" sz="1600" b="1"/>
              <a:t>consumers</a:t>
            </a:r>
            <a:r>
              <a:rPr lang="en-GB" sz="1600"/>
              <a:t>. </a:t>
            </a:r>
            <a:endParaRPr sz="1600"/>
          </a:p>
          <a:p>
            <a:pPr marL="0" lvl="0" indent="0" algn="l" rtl="0">
              <a:spcBef>
                <a:spcPts val="1600"/>
              </a:spcBef>
              <a:spcAft>
                <a:spcPts val="0"/>
              </a:spcAft>
              <a:buNone/>
            </a:pPr>
            <a:r>
              <a:rPr lang="en-GB" sz="1600"/>
              <a:t>The largest populations will be the producers, with the populations of consumers moving up the </a:t>
            </a:r>
            <a:r>
              <a:rPr lang="en-GB" sz="1600" b="1"/>
              <a:t>food chain</a:t>
            </a:r>
            <a:r>
              <a:rPr lang="en-GB" sz="1600"/>
              <a:t> getting smaller at each </a:t>
            </a:r>
            <a:r>
              <a:rPr lang="en-GB" sz="1600" b="1"/>
              <a:t>trophic level</a:t>
            </a:r>
            <a:r>
              <a:rPr lang="en-GB" sz="1600"/>
              <a:t>. </a:t>
            </a:r>
            <a:endParaRPr sz="1600"/>
          </a:p>
          <a:p>
            <a:pPr marL="0" lvl="0" indent="0" algn="l" rtl="0">
              <a:spcBef>
                <a:spcPts val="1600"/>
              </a:spcBef>
              <a:spcAft>
                <a:spcPts val="0"/>
              </a:spcAft>
              <a:buNone/>
            </a:pPr>
            <a:r>
              <a:rPr lang="en-GB" sz="1600"/>
              <a:t>Populations get smaller moving up the food chain because energy transfer between trophic levels is inefficient, with only around 10% of the energy being transferred each time. </a:t>
            </a:r>
            <a:endParaRPr sz="1600"/>
          </a:p>
          <a:p>
            <a:pPr marL="0" lvl="0" indent="0" algn="l" rtl="0">
              <a:spcBef>
                <a:spcPts val="1600"/>
              </a:spcBef>
              <a:spcAft>
                <a:spcPts val="0"/>
              </a:spcAft>
              <a:buNone/>
            </a:pPr>
            <a:r>
              <a:rPr lang="en-GB" sz="1600"/>
              <a:t>This balance can be disrupted by the introduction of new organisms (introduced species) or the decrease of populations and removal of species.</a:t>
            </a:r>
            <a:endParaRPr sz="1600"/>
          </a:p>
          <a:p>
            <a:pPr marL="0" lvl="0" indent="0" algn="l" rtl="0">
              <a:spcBef>
                <a:spcPts val="1600"/>
              </a:spcBef>
              <a:spcAft>
                <a:spcPts val="0"/>
              </a:spcAft>
              <a:buNone/>
            </a:pPr>
            <a:endParaRPr sz="1600"/>
          </a:p>
          <a:p>
            <a:pPr marL="0" lvl="0" indent="0" algn="l" rtl="0">
              <a:spcBef>
                <a:spcPts val="1600"/>
              </a:spcBef>
              <a:spcAft>
                <a:spcPts val="0"/>
              </a:spcAft>
              <a:buNone/>
            </a:pP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graphicFrame>
        <p:nvGraphicFramePr>
          <p:cNvPr id="238" name="Google Shape;238;p36"/>
          <p:cNvGraphicFramePr/>
          <p:nvPr/>
        </p:nvGraphicFramePr>
        <p:xfrm>
          <a:off x="6793300" y="614050"/>
          <a:ext cx="2142625" cy="1371540"/>
        </p:xfrm>
        <a:graphic>
          <a:graphicData uri="http://schemas.openxmlformats.org/drawingml/2006/table">
            <a:tbl>
              <a:tblPr>
                <a:noFill/>
                <a:tableStyleId>{23FB7F4B-1156-4F7C-8525-6247C388B63F}</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Why would there be less sharks (tertiary consumers) in this food web than algae (producer)?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39" name="Google Shape;239;p36"/>
          <p:cNvPicPr preferRelativeResize="0"/>
          <p:nvPr/>
        </p:nvPicPr>
        <p:blipFill>
          <a:blip r:embed="rId3">
            <a:alphaModFix/>
          </a:blip>
          <a:stretch>
            <a:fillRect/>
          </a:stretch>
        </p:blipFill>
        <p:spPr>
          <a:xfrm>
            <a:off x="5986711" y="1899350"/>
            <a:ext cx="3093888" cy="23228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sp>
        <p:nvSpPr>
          <p:cNvPr id="245" name="Google Shape;245;p37"/>
          <p:cNvSpPr txBox="1">
            <a:spLocks noGrp="1"/>
          </p:cNvSpPr>
          <p:nvPr>
            <p:ph type="body" idx="2"/>
          </p:nvPr>
        </p:nvSpPr>
        <p:spPr>
          <a:xfrm>
            <a:off x="552550" y="1843300"/>
            <a:ext cx="5393700" cy="29244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SzPts val="1600"/>
              <a:buChar char="●"/>
            </a:pPr>
            <a:r>
              <a:rPr lang="en-GB" sz="1600" b="1"/>
              <a:t>Competition</a:t>
            </a:r>
            <a:r>
              <a:rPr lang="en-GB" sz="1600"/>
              <a:t> - when organisms are competing for the same limited resources. </a:t>
            </a:r>
            <a:r>
              <a:rPr lang="en-GB" sz="1600" i="1"/>
              <a:t>e.g</a:t>
            </a:r>
            <a:r>
              <a:rPr lang="en-GB" sz="1600"/>
              <a:t>. the rabbit, bilby and kangaroo all compete for grass.</a:t>
            </a:r>
            <a:endParaRPr sz="1600"/>
          </a:p>
          <a:p>
            <a:pPr marL="457200" lvl="0" indent="-330200" algn="l" rtl="0">
              <a:lnSpc>
                <a:spcPct val="100000"/>
              </a:lnSpc>
              <a:spcBef>
                <a:spcPts val="1000"/>
              </a:spcBef>
              <a:spcAft>
                <a:spcPts val="0"/>
              </a:spcAft>
              <a:buSzPts val="1600"/>
              <a:buChar char="●"/>
            </a:pPr>
            <a:r>
              <a:rPr lang="en-GB" sz="1600" b="1"/>
              <a:t>Predation</a:t>
            </a:r>
            <a:r>
              <a:rPr lang="en-GB" sz="1600"/>
              <a:t> - one organism kills another for food.</a:t>
            </a:r>
            <a:r>
              <a:rPr lang="en-GB" sz="1600" i="1"/>
              <a:t> e.g</a:t>
            </a:r>
            <a:r>
              <a:rPr lang="en-GB" sz="1600"/>
              <a:t>. the dingo eats kangaroos.</a:t>
            </a:r>
            <a:endParaRPr sz="1600"/>
          </a:p>
          <a:p>
            <a:pPr marL="457200" lvl="0" indent="-330200" algn="l" rtl="0">
              <a:lnSpc>
                <a:spcPct val="100000"/>
              </a:lnSpc>
              <a:spcBef>
                <a:spcPts val="1000"/>
              </a:spcBef>
              <a:spcAft>
                <a:spcPts val="0"/>
              </a:spcAft>
              <a:buSzPts val="1600"/>
              <a:buChar char="●"/>
            </a:pPr>
            <a:r>
              <a:rPr lang="en-GB" sz="1600" b="1"/>
              <a:t>Disease - </a:t>
            </a:r>
            <a:r>
              <a:rPr lang="en-GB" sz="1600"/>
              <a:t>organisms die due to illness.</a:t>
            </a:r>
            <a:endParaRPr sz="1600"/>
          </a:p>
          <a:p>
            <a:pPr marL="457200" lvl="0" indent="-330200" algn="l" rtl="0">
              <a:lnSpc>
                <a:spcPct val="100000"/>
              </a:lnSpc>
              <a:spcBef>
                <a:spcPts val="1000"/>
              </a:spcBef>
              <a:spcAft>
                <a:spcPts val="0"/>
              </a:spcAft>
              <a:buSzPts val="1600"/>
              <a:buChar char="●"/>
            </a:pPr>
            <a:r>
              <a:rPr lang="en-GB" sz="1600" b="1"/>
              <a:t>Changes in environmental conditions</a:t>
            </a:r>
            <a:r>
              <a:rPr lang="en-GB" sz="1600"/>
              <a:t> - organisms move away or die due to limited resources </a:t>
            </a:r>
            <a:r>
              <a:rPr lang="en-GB" sz="1600" i="1"/>
              <a:t>e.g.</a:t>
            </a:r>
            <a:r>
              <a:rPr lang="en-GB" sz="1600"/>
              <a:t> drought</a:t>
            </a:r>
            <a:endParaRPr sz="1600"/>
          </a:p>
        </p:txBody>
      </p:sp>
      <p:graphicFrame>
        <p:nvGraphicFramePr>
          <p:cNvPr id="246" name="Google Shape;246;p37"/>
          <p:cNvGraphicFramePr/>
          <p:nvPr/>
        </p:nvGraphicFramePr>
        <p:xfrm>
          <a:off x="6503350" y="476050"/>
          <a:ext cx="2475075" cy="1203900"/>
        </p:xfrm>
        <a:graphic>
          <a:graphicData uri="http://schemas.openxmlformats.org/drawingml/2006/table">
            <a:tbl>
              <a:tblPr>
                <a:noFill/>
                <a:tableStyleId>{23FB7F4B-1156-4F7C-8525-6247C388B63F}</a:tableStyleId>
              </a:tblPr>
              <a:tblGrid>
                <a:gridCol w="24750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Identify in the food web below:</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Two organisms in competition.</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An example of predation.</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7" name="Google Shape;247;p37"/>
          <p:cNvGraphicFramePr/>
          <p:nvPr/>
        </p:nvGraphicFramePr>
        <p:xfrm>
          <a:off x="6797375" y="4213500"/>
          <a:ext cx="2134475" cy="700980"/>
        </p:xfrm>
        <a:graphic>
          <a:graphicData uri="http://schemas.openxmlformats.org/drawingml/2006/table">
            <a:tbl>
              <a:tblPr>
                <a:noFill/>
                <a:tableStyleId>{23FB7F4B-1156-4F7C-8525-6247C388B63F}</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change in the number.</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3" name="Group 2">
            <a:extLst>
              <a:ext uri="{FF2B5EF4-FFF2-40B4-BE49-F238E27FC236}">
                <a16:creationId xmlns:a16="http://schemas.microsoft.com/office/drawing/2014/main" id="{F4A1BBEE-EE68-5966-85AB-8C2379061C25}"/>
              </a:ext>
            </a:extLst>
          </p:cNvPr>
          <p:cNvGrpSpPr/>
          <p:nvPr/>
        </p:nvGrpSpPr>
        <p:grpSpPr>
          <a:xfrm>
            <a:off x="5745538" y="1787750"/>
            <a:ext cx="3661912" cy="2241191"/>
            <a:chOff x="5745538" y="1787750"/>
            <a:chExt cx="3661912" cy="2241191"/>
          </a:xfrm>
        </p:grpSpPr>
        <p:pic>
          <p:nvPicPr>
            <p:cNvPr id="248" name="Google Shape;248;p37"/>
            <p:cNvPicPr preferRelativeResize="0"/>
            <p:nvPr/>
          </p:nvPicPr>
          <p:blipFill>
            <a:blip r:embed="rId3">
              <a:alphaModFix/>
            </a:blip>
            <a:stretch>
              <a:fillRect/>
            </a:stretch>
          </p:blipFill>
          <p:spPr>
            <a:xfrm>
              <a:off x="5946251" y="1787762"/>
              <a:ext cx="2985601" cy="2241179"/>
            </a:xfrm>
            <a:prstGeom prst="rect">
              <a:avLst/>
            </a:prstGeom>
            <a:noFill/>
            <a:ln>
              <a:noFill/>
            </a:ln>
          </p:spPr>
        </p:pic>
        <p:sp>
          <p:nvSpPr>
            <p:cNvPr id="249" name="Google Shape;249;p37"/>
            <p:cNvSpPr txBox="1"/>
            <p:nvPr/>
          </p:nvSpPr>
          <p:spPr>
            <a:xfrm>
              <a:off x="8183450" y="2711500"/>
              <a:ext cx="1224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Kangaroo</a:t>
              </a:r>
              <a:endParaRPr sz="1200">
                <a:latin typeface="Century Gothic"/>
                <a:ea typeface="Century Gothic"/>
                <a:cs typeface="Century Gothic"/>
                <a:sym typeface="Century Gothic"/>
              </a:endParaRPr>
            </a:p>
          </p:txBody>
        </p:sp>
        <p:sp>
          <p:nvSpPr>
            <p:cNvPr id="250" name="Google Shape;250;p37"/>
            <p:cNvSpPr txBox="1"/>
            <p:nvPr/>
          </p:nvSpPr>
          <p:spPr>
            <a:xfrm>
              <a:off x="7485713" y="178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Dingo</a:t>
              </a:r>
              <a:endParaRPr sz="1200">
                <a:latin typeface="Century Gothic"/>
                <a:ea typeface="Century Gothic"/>
                <a:cs typeface="Century Gothic"/>
                <a:sym typeface="Century Gothic"/>
              </a:endParaRPr>
            </a:p>
          </p:txBody>
        </p:sp>
        <p:sp>
          <p:nvSpPr>
            <p:cNvPr id="251" name="Google Shape;251;p37"/>
            <p:cNvSpPr txBox="1"/>
            <p:nvPr/>
          </p:nvSpPr>
          <p:spPr>
            <a:xfrm>
              <a:off x="6963175" y="32950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Bilby</a:t>
              </a:r>
              <a:endParaRPr sz="1200">
                <a:latin typeface="Century Gothic"/>
                <a:ea typeface="Century Gothic"/>
                <a:cs typeface="Century Gothic"/>
                <a:sym typeface="Century Gothic"/>
              </a:endParaRPr>
            </a:p>
          </p:txBody>
        </p:sp>
        <p:sp>
          <p:nvSpPr>
            <p:cNvPr id="252" name="Google Shape;252;p37"/>
            <p:cNvSpPr txBox="1"/>
            <p:nvPr/>
          </p:nvSpPr>
          <p:spPr>
            <a:xfrm>
              <a:off x="6205363" y="335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Rabbit</a:t>
              </a:r>
              <a:endParaRPr sz="1200">
                <a:latin typeface="Century Gothic"/>
                <a:ea typeface="Century Gothic"/>
                <a:cs typeface="Century Gothic"/>
                <a:sym typeface="Century Gothic"/>
              </a:endParaRPr>
            </a:p>
          </p:txBody>
        </p:sp>
        <p:sp>
          <p:nvSpPr>
            <p:cNvPr id="253" name="Google Shape;253;p37"/>
            <p:cNvSpPr txBox="1"/>
            <p:nvPr/>
          </p:nvSpPr>
          <p:spPr>
            <a:xfrm>
              <a:off x="5745538" y="270870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Fox</a:t>
              </a:r>
              <a:endParaRPr sz="1200">
                <a:latin typeface="Century Gothic"/>
                <a:ea typeface="Century Gothic"/>
                <a:cs typeface="Century Gothic"/>
                <a:sym typeface="Century Gothic"/>
              </a:endParaRPr>
            </a:p>
          </p:txBody>
        </p:sp>
        <p:sp>
          <p:nvSpPr>
            <p:cNvPr id="254" name="Google Shape;254;p37"/>
            <p:cNvSpPr txBox="1"/>
            <p:nvPr/>
          </p:nvSpPr>
          <p:spPr>
            <a:xfrm>
              <a:off x="7560975" y="28957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Feral Cat</a:t>
              </a:r>
              <a:endParaRPr sz="1200">
                <a:latin typeface="Century Gothic"/>
                <a:ea typeface="Century Gothic"/>
                <a:cs typeface="Century Gothic"/>
                <a:sym typeface="Century Gothic"/>
              </a:endParaRPr>
            </a:p>
          </p:txBody>
        </p:sp>
      </p:grpSp>
      <p:sp>
        <p:nvSpPr>
          <p:cNvPr id="255" name="Google Shape;255;p37"/>
          <p:cNvSpPr txBox="1"/>
          <p:nvPr/>
        </p:nvSpPr>
        <p:spPr>
          <a:xfrm>
            <a:off x="438850" y="666025"/>
            <a:ext cx="5903100" cy="84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600">
                <a:solidFill>
                  <a:schemeClr val="dk1"/>
                </a:solidFill>
                <a:latin typeface="Century Gothic"/>
                <a:ea typeface="Century Gothic"/>
                <a:cs typeface="Century Gothic"/>
                <a:sym typeface="Century Gothic"/>
              </a:rPr>
              <a:t>A </a:t>
            </a:r>
            <a:r>
              <a:rPr lang="en-GB" sz="1600" b="1">
                <a:solidFill>
                  <a:schemeClr val="dk1"/>
                </a:solidFill>
                <a:latin typeface="Century Gothic"/>
                <a:ea typeface="Century Gothic"/>
                <a:cs typeface="Century Gothic"/>
                <a:sym typeface="Century Gothic"/>
              </a:rPr>
              <a:t>population</a:t>
            </a:r>
            <a:r>
              <a:rPr lang="en-GB" sz="1600">
                <a:solidFill>
                  <a:schemeClr val="dk1"/>
                </a:solidFill>
                <a:latin typeface="Century Gothic"/>
                <a:ea typeface="Century Gothic"/>
                <a:cs typeface="Century Gothic"/>
                <a:sym typeface="Century Gothic"/>
              </a:rPr>
              <a:t> is all the members of a single species that live in a habitat.</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1600"/>
              </a:spcBef>
              <a:spcAft>
                <a:spcPts val="0"/>
              </a:spcAft>
              <a:buClr>
                <a:schemeClr val="dk1"/>
              </a:buClr>
              <a:buSzPts val="1100"/>
              <a:buFont typeface="Arial"/>
              <a:buNone/>
            </a:pPr>
            <a:r>
              <a:rPr lang="en-GB" sz="1600">
                <a:solidFill>
                  <a:schemeClr val="dk1"/>
                </a:solidFill>
                <a:latin typeface="Century Gothic"/>
                <a:ea typeface="Century Gothic"/>
                <a:cs typeface="Century Gothic"/>
                <a:sym typeface="Century Gothic"/>
              </a:rPr>
              <a:t>A </a:t>
            </a:r>
            <a:r>
              <a:rPr lang="en-GB" sz="1600" b="1">
                <a:solidFill>
                  <a:schemeClr val="dk1"/>
                </a:solidFill>
                <a:latin typeface="Century Gothic"/>
                <a:ea typeface="Century Gothic"/>
                <a:cs typeface="Century Gothic"/>
                <a:sym typeface="Century Gothic"/>
              </a:rPr>
              <a:t>population change₁ </a:t>
            </a:r>
            <a:r>
              <a:rPr lang="en-GB" sz="1600">
                <a:solidFill>
                  <a:schemeClr val="dk1"/>
                </a:solidFill>
                <a:latin typeface="Century Gothic"/>
                <a:ea typeface="Century Gothic"/>
                <a:cs typeface="Century Gothic"/>
                <a:sym typeface="Century Gothic"/>
              </a:rPr>
              <a:t>can occur because of a number of factors:</a:t>
            </a:r>
            <a:endParaRPr>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sp>
        <p:nvSpPr>
          <p:cNvPr id="261" name="Google Shape;261;p38"/>
          <p:cNvSpPr txBox="1">
            <a:spLocks noGrp="1"/>
          </p:cNvSpPr>
          <p:nvPr>
            <p:ph type="body" idx="2"/>
          </p:nvPr>
        </p:nvSpPr>
        <p:spPr>
          <a:xfrm>
            <a:off x="552550" y="852700"/>
            <a:ext cx="52434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When new species are introduced to an area they can cause </a:t>
            </a:r>
            <a:r>
              <a:rPr lang="en-GB" b="1"/>
              <a:t>population changes</a:t>
            </a:r>
            <a:r>
              <a:rPr lang="en-GB"/>
              <a:t> due to increasing </a:t>
            </a:r>
            <a:r>
              <a:rPr lang="en-GB" b="1"/>
              <a:t>competition</a:t>
            </a:r>
            <a:r>
              <a:rPr lang="en-GB"/>
              <a:t> for resources and possibly increasing </a:t>
            </a:r>
            <a:r>
              <a:rPr lang="en-GB" b="1"/>
              <a:t>predation</a:t>
            </a:r>
            <a:r>
              <a:rPr lang="en-GB"/>
              <a:t> of organisms.</a:t>
            </a:r>
            <a:endParaRPr/>
          </a:p>
          <a:p>
            <a:pPr marL="0" lvl="0" indent="0" algn="l" rtl="0">
              <a:spcBef>
                <a:spcPts val="1600"/>
              </a:spcBef>
              <a:spcAft>
                <a:spcPts val="0"/>
              </a:spcAft>
              <a:buNone/>
            </a:pPr>
            <a:r>
              <a:rPr lang="en-GB"/>
              <a:t>In the food web on the right rabbits, foxes and feral cats are </a:t>
            </a:r>
            <a:r>
              <a:rPr lang="en-GB" b="1"/>
              <a:t>introduced species</a:t>
            </a:r>
            <a:r>
              <a:rPr lang="en-GB"/>
              <a:t> to Australia. These introduced species impact on this food web. </a:t>
            </a:r>
            <a:endParaRPr/>
          </a:p>
          <a:p>
            <a:pPr marL="0" lvl="0" indent="0" algn="l" rtl="0">
              <a:spcBef>
                <a:spcPts val="1600"/>
              </a:spcBef>
              <a:spcAft>
                <a:spcPts val="0"/>
              </a:spcAft>
              <a:buNone/>
            </a:pPr>
            <a:r>
              <a:rPr lang="en-GB"/>
              <a:t>For example, foxes eat native bilbys reducing their population numbers by increased predation.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262" name="Google Shape;262;p38"/>
          <p:cNvGraphicFramePr/>
          <p:nvPr/>
        </p:nvGraphicFramePr>
        <p:xfrm>
          <a:off x="6868563" y="266050"/>
          <a:ext cx="2142625" cy="1539180"/>
        </p:xfrm>
        <a:graphic>
          <a:graphicData uri="http://schemas.openxmlformats.org/drawingml/2006/table">
            <a:tbl>
              <a:tblPr>
                <a:noFill/>
                <a:tableStyleId>{23FB7F4B-1156-4F7C-8525-6247C388B63F}</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How have the following organisms impacted this food web?</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Rabbits?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Feral Cats?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63" name="Google Shape;263;p38"/>
          <p:cNvPicPr preferRelativeResize="0"/>
          <p:nvPr/>
        </p:nvPicPr>
        <p:blipFill>
          <a:blip r:embed="rId3">
            <a:alphaModFix/>
          </a:blip>
          <a:stretch>
            <a:fillRect/>
          </a:stretch>
        </p:blipFill>
        <p:spPr>
          <a:xfrm>
            <a:off x="5983261" y="1938910"/>
            <a:ext cx="2985601" cy="2241179"/>
          </a:xfrm>
          <a:prstGeom prst="rect">
            <a:avLst/>
          </a:prstGeom>
          <a:noFill/>
          <a:ln>
            <a:noFill/>
          </a:ln>
        </p:spPr>
      </p:pic>
      <p:sp>
        <p:nvSpPr>
          <p:cNvPr id="264" name="Google Shape;264;p38"/>
          <p:cNvSpPr txBox="1"/>
          <p:nvPr/>
        </p:nvSpPr>
        <p:spPr>
          <a:xfrm>
            <a:off x="8183450" y="2711500"/>
            <a:ext cx="1224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Kangaroo</a:t>
            </a:r>
            <a:endParaRPr sz="1200">
              <a:latin typeface="Century Gothic"/>
              <a:ea typeface="Century Gothic"/>
              <a:cs typeface="Century Gothic"/>
              <a:sym typeface="Century Gothic"/>
            </a:endParaRPr>
          </a:p>
        </p:txBody>
      </p:sp>
      <p:sp>
        <p:nvSpPr>
          <p:cNvPr id="265" name="Google Shape;265;p38"/>
          <p:cNvSpPr txBox="1"/>
          <p:nvPr/>
        </p:nvSpPr>
        <p:spPr>
          <a:xfrm>
            <a:off x="7485713" y="178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Dingo</a:t>
            </a:r>
            <a:endParaRPr sz="1200">
              <a:latin typeface="Century Gothic"/>
              <a:ea typeface="Century Gothic"/>
              <a:cs typeface="Century Gothic"/>
              <a:sym typeface="Century Gothic"/>
            </a:endParaRPr>
          </a:p>
        </p:txBody>
      </p:sp>
      <p:sp>
        <p:nvSpPr>
          <p:cNvPr id="266" name="Google Shape;266;p38"/>
          <p:cNvSpPr txBox="1"/>
          <p:nvPr/>
        </p:nvSpPr>
        <p:spPr>
          <a:xfrm>
            <a:off x="6963175" y="32950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Bilby</a:t>
            </a:r>
            <a:endParaRPr sz="1200">
              <a:latin typeface="Century Gothic"/>
              <a:ea typeface="Century Gothic"/>
              <a:cs typeface="Century Gothic"/>
              <a:sym typeface="Century Gothic"/>
            </a:endParaRPr>
          </a:p>
        </p:txBody>
      </p:sp>
      <p:sp>
        <p:nvSpPr>
          <p:cNvPr id="267" name="Google Shape;267;p38"/>
          <p:cNvSpPr txBox="1"/>
          <p:nvPr/>
        </p:nvSpPr>
        <p:spPr>
          <a:xfrm>
            <a:off x="6205363" y="335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Rabbit</a:t>
            </a:r>
            <a:endParaRPr sz="1200">
              <a:latin typeface="Century Gothic"/>
              <a:ea typeface="Century Gothic"/>
              <a:cs typeface="Century Gothic"/>
              <a:sym typeface="Century Gothic"/>
            </a:endParaRPr>
          </a:p>
        </p:txBody>
      </p:sp>
      <p:sp>
        <p:nvSpPr>
          <p:cNvPr id="268" name="Google Shape;268;p38"/>
          <p:cNvSpPr txBox="1"/>
          <p:nvPr/>
        </p:nvSpPr>
        <p:spPr>
          <a:xfrm>
            <a:off x="5745538" y="270870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Fox</a:t>
            </a:r>
            <a:endParaRPr sz="1200">
              <a:latin typeface="Century Gothic"/>
              <a:ea typeface="Century Gothic"/>
              <a:cs typeface="Century Gothic"/>
              <a:sym typeface="Century Gothic"/>
            </a:endParaRPr>
          </a:p>
        </p:txBody>
      </p:sp>
      <p:sp>
        <p:nvSpPr>
          <p:cNvPr id="269" name="Google Shape;269;p38"/>
          <p:cNvSpPr txBox="1"/>
          <p:nvPr/>
        </p:nvSpPr>
        <p:spPr>
          <a:xfrm>
            <a:off x="7560975" y="28957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Feral Cat</a:t>
            </a:r>
            <a:endParaRPr sz="1200">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9"/>
          <p:cNvPicPr preferRelativeResize="0"/>
          <p:nvPr/>
        </p:nvPicPr>
        <p:blipFill rotWithShape="1">
          <a:blip r:embed="rId3">
            <a:alphaModFix/>
          </a:blip>
          <a:srcRect t="4047" b="2912"/>
          <a:stretch/>
        </p:blipFill>
        <p:spPr>
          <a:xfrm>
            <a:off x="4829800" y="133188"/>
            <a:ext cx="4227349" cy="4877125"/>
          </a:xfrm>
          <a:prstGeom prst="rect">
            <a:avLst/>
          </a:prstGeom>
          <a:noFill/>
          <a:ln>
            <a:noFill/>
          </a:ln>
        </p:spPr>
      </p:pic>
      <p:sp>
        <p:nvSpPr>
          <p:cNvPr id="275" name="Google Shape;275;p39"/>
          <p:cNvSpPr txBox="1">
            <a:spLocks noGrp="1"/>
          </p:cNvSpPr>
          <p:nvPr>
            <p:ph type="subTitle" idx="1"/>
          </p:nvPr>
        </p:nvSpPr>
        <p:spPr>
          <a:xfrm>
            <a:off x="95500" y="266050"/>
            <a:ext cx="47343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sp>
        <p:nvSpPr>
          <p:cNvPr id="276" name="Google Shape;276;p3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277" name="Google Shape;277;p39"/>
          <p:cNvGraphicFramePr/>
          <p:nvPr/>
        </p:nvGraphicFramePr>
        <p:xfrm>
          <a:off x="552538" y="4129725"/>
          <a:ext cx="4049500" cy="870990"/>
        </p:xfrm>
        <a:graphic>
          <a:graphicData uri="http://schemas.openxmlformats.org/drawingml/2006/table">
            <a:tbl>
              <a:tblPr>
                <a:noFill/>
                <a:tableStyleId>{23FB7F4B-1156-4F7C-8525-6247C388B63F}</a:tableStyleId>
              </a:tblPr>
              <a:tblGrid>
                <a:gridCol w="4049500">
                  <a:extLst>
                    <a:ext uri="{9D8B030D-6E8A-4147-A177-3AD203B41FA5}">
                      <a16:colId xmlns:a16="http://schemas.microsoft.com/office/drawing/2014/main" val="20000"/>
                    </a:ext>
                  </a:extLst>
                </a:gridCol>
              </a:tblGrid>
              <a:tr h="29970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05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are some of the impacts introducing the European paper wasp would have on this food web?</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8" name="Google Shape;278;p39"/>
          <p:cNvSpPr/>
          <p:nvPr/>
        </p:nvSpPr>
        <p:spPr>
          <a:xfrm>
            <a:off x="3562825" y="1756325"/>
            <a:ext cx="1455000" cy="9534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txBox="1"/>
          <p:nvPr/>
        </p:nvSpPr>
        <p:spPr>
          <a:xfrm>
            <a:off x="552550" y="776950"/>
            <a:ext cx="3103200" cy="33747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GB" sz="1600">
                <a:solidFill>
                  <a:schemeClr val="dk1"/>
                </a:solidFill>
                <a:latin typeface="Century Gothic"/>
                <a:ea typeface="Century Gothic"/>
                <a:cs typeface="Century Gothic"/>
                <a:sym typeface="Century Gothic"/>
              </a:rPr>
              <a:t>The European paper wasp was accidentally introduced into WA in 1986 through wood shipments. </a:t>
            </a:r>
            <a:endParaRPr sz="1600">
              <a:solidFill>
                <a:schemeClr val="dk1"/>
              </a:solidFill>
              <a:latin typeface="Century Gothic"/>
              <a:ea typeface="Century Gothic"/>
              <a:cs typeface="Century Gothic"/>
              <a:sym typeface="Century Gothic"/>
            </a:endParaRPr>
          </a:p>
          <a:p>
            <a:pPr marL="0" lvl="0" indent="0" algn="l" rtl="0">
              <a:lnSpc>
                <a:spcPct val="110000"/>
              </a:lnSpc>
              <a:spcBef>
                <a:spcPts val="0"/>
              </a:spcBef>
              <a:spcAft>
                <a:spcPts val="0"/>
              </a:spcAft>
              <a:buNone/>
            </a:pPr>
            <a:endParaRPr sz="1600">
              <a:solidFill>
                <a:schemeClr val="dk1"/>
              </a:solidFill>
              <a:latin typeface="Century Gothic"/>
              <a:ea typeface="Century Gothic"/>
              <a:cs typeface="Century Gothic"/>
              <a:sym typeface="Century Gothic"/>
            </a:endParaRPr>
          </a:p>
          <a:p>
            <a:pPr marL="0" lvl="0" indent="0" algn="l" rtl="0">
              <a:lnSpc>
                <a:spcPct val="110000"/>
              </a:lnSpc>
              <a:spcBef>
                <a:spcPts val="0"/>
              </a:spcBef>
              <a:spcAft>
                <a:spcPts val="0"/>
              </a:spcAft>
              <a:buNone/>
            </a:pPr>
            <a:r>
              <a:rPr lang="en-GB" sz="1600">
                <a:solidFill>
                  <a:schemeClr val="dk1"/>
                </a:solidFill>
                <a:latin typeface="Century Gothic"/>
                <a:ea typeface="Century Gothic"/>
                <a:cs typeface="Century Gothic"/>
                <a:sym typeface="Century Gothic"/>
              </a:rPr>
              <a:t>Each European wasp nest may contain several thousand insects which eat a diet of native insects such as caterpillars, flies, grasshoppers, beetles, moths and butterflies.</a:t>
            </a:r>
            <a:endParaRPr sz="1600">
              <a:solidFill>
                <a:schemeClr val="dk1"/>
              </a:solidFill>
              <a:latin typeface="Century Gothic"/>
              <a:ea typeface="Century Gothic"/>
              <a:cs typeface="Century Gothic"/>
              <a:sym typeface="Century Gothic"/>
            </a:endParaRPr>
          </a:p>
        </p:txBody>
      </p:sp>
      <p:pic>
        <p:nvPicPr>
          <p:cNvPr id="280" name="Google Shape;280;p39" descr="Image result for european wasp"/>
          <p:cNvPicPr preferRelativeResize="0"/>
          <p:nvPr/>
        </p:nvPicPr>
        <p:blipFill rotWithShape="1">
          <a:blip r:embed="rId4">
            <a:alphaModFix/>
          </a:blip>
          <a:srcRect/>
          <a:stretch/>
        </p:blipFill>
        <p:spPr>
          <a:xfrm>
            <a:off x="3655799" y="1809251"/>
            <a:ext cx="1274324" cy="812775"/>
          </a:xfrm>
          <a:prstGeom prst="rect">
            <a:avLst/>
          </a:prstGeom>
          <a:noFill/>
          <a:ln>
            <a:noFill/>
          </a:ln>
        </p:spPr>
      </p:pic>
      <p:cxnSp>
        <p:nvCxnSpPr>
          <p:cNvPr id="281" name="Google Shape;281;p39"/>
          <p:cNvCxnSpPr>
            <a:endCxn id="280" idx="3"/>
          </p:cNvCxnSpPr>
          <p:nvPr/>
        </p:nvCxnSpPr>
        <p:spPr>
          <a:xfrm rot="10800000">
            <a:off x="4930123" y="2215639"/>
            <a:ext cx="1292400" cy="820200"/>
          </a:xfrm>
          <a:prstGeom prst="straightConnector1">
            <a:avLst/>
          </a:prstGeom>
          <a:noFill/>
          <a:ln w="19050" cap="flat" cmpd="sng">
            <a:solidFill>
              <a:srgbClr val="000000"/>
            </a:solidFill>
            <a:prstDash val="solid"/>
            <a:round/>
            <a:headEnd type="none" w="med" len="med"/>
            <a:tailEnd type="triangle" w="med" len="med"/>
          </a:ln>
        </p:spPr>
      </p:cxnSp>
      <p:cxnSp>
        <p:nvCxnSpPr>
          <p:cNvPr id="282" name="Google Shape;282;p39"/>
          <p:cNvCxnSpPr/>
          <p:nvPr/>
        </p:nvCxnSpPr>
        <p:spPr>
          <a:xfrm rot="10800000">
            <a:off x="4930225" y="2161675"/>
            <a:ext cx="2333400" cy="748800"/>
          </a:xfrm>
          <a:prstGeom prst="straightConnector1">
            <a:avLst/>
          </a:prstGeom>
          <a:noFill/>
          <a:ln w="19050" cap="flat" cmpd="sng">
            <a:solidFill>
              <a:srgbClr val="000000"/>
            </a:solidFill>
            <a:prstDash val="solid"/>
            <a:round/>
            <a:headEnd type="none" w="med" len="med"/>
            <a:tailEnd type="triangle" w="med" len="med"/>
          </a:ln>
        </p:spPr>
      </p:cxnSp>
      <p:cxnSp>
        <p:nvCxnSpPr>
          <p:cNvPr id="283" name="Google Shape;283;p39"/>
          <p:cNvCxnSpPr>
            <a:endCxn id="284" idx="3"/>
          </p:cNvCxnSpPr>
          <p:nvPr/>
        </p:nvCxnSpPr>
        <p:spPr>
          <a:xfrm rot="10800000">
            <a:off x="4571950" y="2614000"/>
            <a:ext cx="320700" cy="321600"/>
          </a:xfrm>
          <a:prstGeom prst="straightConnector1">
            <a:avLst/>
          </a:prstGeom>
          <a:noFill/>
          <a:ln w="19050" cap="flat" cmpd="sng">
            <a:solidFill>
              <a:srgbClr val="000000"/>
            </a:solidFill>
            <a:prstDash val="solid"/>
            <a:round/>
            <a:headEnd type="none" w="med" len="med"/>
            <a:tailEnd type="triangle" w="med" len="med"/>
          </a:ln>
        </p:spPr>
      </p:cxnSp>
      <p:cxnSp>
        <p:nvCxnSpPr>
          <p:cNvPr id="285" name="Google Shape;285;p39"/>
          <p:cNvCxnSpPr>
            <a:stCxn id="280" idx="0"/>
          </p:cNvCxnSpPr>
          <p:nvPr/>
        </p:nvCxnSpPr>
        <p:spPr>
          <a:xfrm rot="10800000" flipH="1">
            <a:off x="4292961" y="1210151"/>
            <a:ext cx="536700" cy="599100"/>
          </a:xfrm>
          <a:prstGeom prst="straightConnector1">
            <a:avLst/>
          </a:prstGeom>
          <a:noFill/>
          <a:ln w="19050" cap="flat" cmpd="sng">
            <a:solidFill>
              <a:srgbClr val="000000"/>
            </a:solidFill>
            <a:prstDash val="solid"/>
            <a:round/>
            <a:headEnd type="none" w="med" len="med"/>
            <a:tailEnd type="triangle" w="med" len="med"/>
          </a:ln>
        </p:spPr>
      </p:cxnSp>
      <p:cxnSp>
        <p:nvCxnSpPr>
          <p:cNvPr id="286" name="Google Shape;286;p39"/>
          <p:cNvCxnSpPr/>
          <p:nvPr/>
        </p:nvCxnSpPr>
        <p:spPr>
          <a:xfrm>
            <a:off x="4905150" y="1957050"/>
            <a:ext cx="1005300" cy="75600"/>
          </a:xfrm>
          <a:prstGeom prst="straightConnector1">
            <a:avLst/>
          </a:prstGeom>
          <a:noFill/>
          <a:ln w="19050" cap="flat" cmpd="sng">
            <a:solidFill>
              <a:srgbClr val="000000"/>
            </a:solidFill>
            <a:prstDash val="solid"/>
            <a:round/>
            <a:headEnd type="none" w="med" len="med"/>
            <a:tailEnd type="triangle" w="med" len="med"/>
          </a:ln>
        </p:spPr>
      </p:cxnSp>
      <p:graphicFrame>
        <p:nvGraphicFramePr>
          <p:cNvPr id="287" name="Google Shape;287;p39"/>
          <p:cNvGraphicFramePr/>
          <p:nvPr/>
        </p:nvGraphicFramePr>
        <p:xfrm>
          <a:off x="3699295" y="3158850"/>
          <a:ext cx="1086950" cy="868620"/>
        </p:xfrm>
        <a:graphic>
          <a:graphicData uri="http://schemas.openxmlformats.org/drawingml/2006/table">
            <a:tbl>
              <a:tblPr>
                <a:noFill/>
                <a:tableStyleId>{23FB7F4B-1156-4F7C-8525-6247C388B63F}</a:tableStyleId>
              </a:tblPr>
              <a:tblGrid>
                <a:gridCol w="10869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Competition</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Predation</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84" name="Google Shape;284;p39"/>
          <p:cNvSpPr txBox="1"/>
          <p:nvPr/>
        </p:nvSpPr>
        <p:spPr>
          <a:xfrm>
            <a:off x="3655750" y="2405350"/>
            <a:ext cx="916200" cy="417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Century Gothic"/>
                <a:ea typeface="Century Gothic"/>
                <a:cs typeface="Century Gothic"/>
                <a:sym typeface="Century Gothic"/>
              </a:rPr>
              <a:t>European Paper Wasp</a:t>
            </a:r>
            <a:endParaRPr sz="900">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p:nvPr/>
        </p:nvSpPr>
        <p:spPr>
          <a:xfrm>
            <a:off x="4528800" y="1868375"/>
            <a:ext cx="1379700" cy="827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3" name="Google Shape;293;p40"/>
          <p:cNvPicPr preferRelativeResize="0"/>
          <p:nvPr/>
        </p:nvPicPr>
        <p:blipFill>
          <a:blip r:embed="rId3">
            <a:alphaModFix/>
          </a:blip>
          <a:stretch>
            <a:fillRect/>
          </a:stretch>
        </p:blipFill>
        <p:spPr>
          <a:xfrm>
            <a:off x="7671550" y="2534700"/>
            <a:ext cx="1379640" cy="820200"/>
          </a:xfrm>
          <a:prstGeom prst="rect">
            <a:avLst/>
          </a:prstGeom>
          <a:noFill/>
          <a:ln>
            <a:noFill/>
          </a:ln>
        </p:spPr>
      </p:pic>
      <p:pic>
        <p:nvPicPr>
          <p:cNvPr id="294" name="Google Shape;294;p40"/>
          <p:cNvPicPr preferRelativeResize="0"/>
          <p:nvPr/>
        </p:nvPicPr>
        <p:blipFill rotWithShape="1">
          <a:blip r:embed="rId4">
            <a:alphaModFix/>
          </a:blip>
          <a:srcRect t="7813" b="7813"/>
          <a:stretch/>
        </p:blipFill>
        <p:spPr>
          <a:xfrm>
            <a:off x="6251375" y="4266846"/>
            <a:ext cx="1292404" cy="726981"/>
          </a:xfrm>
          <a:prstGeom prst="rect">
            <a:avLst/>
          </a:prstGeom>
          <a:noFill/>
          <a:ln w="9525" cap="flat" cmpd="sng">
            <a:solidFill>
              <a:schemeClr val="dk2"/>
            </a:solidFill>
            <a:prstDash val="solid"/>
            <a:round/>
            <a:headEnd type="none" w="sm" len="sm"/>
            <a:tailEnd type="none" w="sm" len="sm"/>
          </a:ln>
        </p:spPr>
      </p:pic>
      <p:sp>
        <p:nvSpPr>
          <p:cNvPr id="295" name="Google Shape;295;p40"/>
          <p:cNvSpPr txBox="1">
            <a:spLocks noGrp="1"/>
          </p:cNvSpPr>
          <p:nvPr>
            <p:ph type="subTitle" idx="1"/>
          </p:nvPr>
        </p:nvSpPr>
        <p:spPr>
          <a:xfrm>
            <a:off x="95500" y="266050"/>
            <a:ext cx="47343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graphicFrame>
        <p:nvGraphicFramePr>
          <p:cNvPr id="296" name="Google Shape;296;p40"/>
          <p:cNvGraphicFramePr/>
          <p:nvPr/>
        </p:nvGraphicFramePr>
        <p:xfrm>
          <a:off x="552538" y="4129725"/>
          <a:ext cx="4049500" cy="870990"/>
        </p:xfrm>
        <a:graphic>
          <a:graphicData uri="http://schemas.openxmlformats.org/drawingml/2006/table">
            <a:tbl>
              <a:tblPr>
                <a:noFill/>
                <a:tableStyleId>{23FB7F4B-1156-4F7C-8525-6247C388B63F}</a:tableStyleId>
              </a:tblPr>
              <a:tblGrid>
                <a:gridCol w="4049500">
                  <a:extLst>
                    <a:ext uri="{9D8B030D-6E8A-4147-A177-3AD203B41FA5}">
                      <a16:colId xmlns:a16="http://schemas.microsoft.com/office/drawing/2014/main" val="20000"/>
                    </a:ext>
                  </a:extLst>
                </a:gridCol>
              </a:tblGrid>
              <a:tr h="29970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05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are some of the impacts that introducing the cane toad would have had on this food web?</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97" name="Google Shape;297;p40"/>
          <p:cNvSpPr txBox="1"/>
          <p:nvPr/>
        </p:nvSpPr>
        <p:spPr>
          <a:xfrm>
            <a:off x="481025" y="684550"/>
            <a:ext cx="4348800" cy="33747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GB" sz="1600">
                <a:solidFill>
                  <a:schemeClr val="dk1"/>
                </a:solidFill>
                <a:latin typeface="Century Gothic"/>
                <a:ea typeface="Century Gothic"/>
                <a:cs typeface="Century Gothic"/>
                <a:sym typeface="Century Gothic"/>
              </a:rPr>
              <a:t>Cane toads were introduced to Australia in 1935 to control the cane beetle.</a:t>
            </a:r>
            <a:endParaRPr sz="1600">
              <a:solidFill>
                <a:schemeClr val="dk1"/>
              </a:solidFill>
              <a:latin typeface="Century Gothic"/>
              <a:ea typeface="Century Gothic"/>
              <a:cs typeface="Century Gothic"/>
              <a:sym typeface="Century Gothic"/>
            </a:endParaRPr>
          </a:p>
          <a:p>
            <a:pPr marL="0" lvl="0" indent="0" algn="l" rtl="0">
              <a:lnSpc>
                <a:spcPct val="110000"/>
              </a:lnSpc>
              <a:spcBef>
                <a:spcPts val="0"/>
              </a:spcBef>
              <a:spcAft>
                <a:spcPts val="0"/>
              </a:spcAft>
              <a:buNone/>
            </a:pPr>
            <a:endParaRPr sz="1600">
              <a:solidFill>
                <a:schemeClr val="dk1"/>
              </a:solidFill>
              <a:latin typeface="Century Gothic"/>
              <a:ea typeface="Century Gothic"/>
              <a:cs typeface="Century Gothic"/>
              <a:sym typeface="Century Gothic"/>
            </a:endParaRPr>
          </a:p>
          <a:p>
            <a:pPr marL="0" lvl="0" indent="0" algn="l" rtl="0">
              <a:lnSpc>
                <a:spcPct val="110000"/>
              </a:lnSpc>
              <a:spcBef>
                <a:spcPts val="0"/>
              </a:spcBef>
              <a:spcAft>
                <a:spcPts val="0"/>
              </a:spcAft>
              <a:buNone/>
            </a:pPr>
            <a:endParaRPr sz="1600">
              <a:solidFill>
                <a:schemeClr val="dk1"/>
              </a:solidFill>
              <a:latin typeface="Century Gothic"/>
              <a:ea typeface="Century Gothic"/>
              <a:cs typeface="Century Gothic"/>
              <a:sym typeface="Century Gothic"/>
            </a:endParaRPr>
          </a:p>
          <a:p>
            <a:pPr marL="0" lvl="0" indent="0" algn="l" rtl="0">
              <a:lnSpc>
                <a:spcPct val="110000"/>
              </a:lnSpc>
              <a:spcBef>
                <a:spcPts val="0"/>
              </a:spcBef>
              <a:spcAft>
                <a:spcPts val="0"/>
              </a:spcAft>
              <a:buNone/>
            </a:pPr>
            <a:endParaRPr sz="1600">
              <a:solidFill>
                <a:schemeClr val="dk1"/>
              </a:solidFill>
              <a:latin typeface="Century Gothic"/>
              <a:ea typeface="Century Gothic"/>
              <a:cs typeface="Century Gothic"/>
              <a:sym typeface="Century Gothic"/>
            </a:endParaRPr>
          </a:p>
          <a:p>
            <a:pPr marL="0" lvl="0" indent="0" algn="l" rtl="0">
              <a:lnSpc>
                <a:spcPct val="110000"/>
              </a:lnSpc>
              <a:spcBef>
                <a:spcPts val="0"/>
              </a:spcBef>
              <a:spcAft>
                <a:spcPts val="0"/>
              </a:spcAft>
              <a:buNone/>
            </a:pPr>
            <a:endParaRPr sz="1600">
              <a:solidFill>
                <a:schemeClr val="dk1"/>
              </a:solidFill>
              <a:latin typeface="Century Gothic"/>
              <a:ea typeface="Century Gothic"/>
              <a:cs typeface="Century Gothic"/>
              <a:sym typeface="Century Gothic"/>
            </a:endParaRPr>
          </a:p>
          <a:p>
            <a:pPr marL="0" lvl="0" indent="0" algn="l" rtl="0">
              <a:lnSpc>
                <a:spcPct val="110000"/>
              </a:lnSpc>
              <a:spcBef>
                <a:spcPts val="0"/>
              </a:spcBef>
              <a:spcAft>
                <a:spcPts val="0"/>
              </a:spcAft>
              <a:buNone/>
            </a:pPr>
            <a:endParaRPr sz="1600">
              <a:solidFill>
                <a:schemeClr val="dk1"/>
              </a:solidFill>
              <a:latin typeface="Century Gothic"/>
              <a:ea typeface="Century Gothic"/>
              <a:cs typeface="Century Gothic"/>
              <a:sym typeface="Century Gothic"/>
            </a:endParaRPr>
          </a:p>
          <a:p>
            <a:pPr marL="0" lvl="0" indent="0" algn="l" rtl="0">
              <a:lnSpc>
                <a:spcPct val="110000"/>
              </a:lnSpc>
              <a:spcBef>
                <a:spcPts val="0"/>
              </a:spcBef>
              <a:spcAft>
                <a:spcPts val="0"/>
              </a:spcAft>
              <a:buNone/>
            </a:pPr>
            <a:endParaRPr sz="1600">
              <a:solidFill>
                <a:schemeClr val="dk1"/>
              </a:solidFill>
              <a:latin typeface="Century Gothic"/>
              <a:ea typeface="Century Gothic"/>
              <a:cs typeface="Century Gothic"/>
              <a:sym typeface="Century Gothic"/>
            </a:endParaRPr>
          </a:p>
          <a:p>
            <a:pPr marL="0" lvl="0" indent="0" algn="l" rtl="0">
              <a:lnSpc>
                <a:spcPct val="110000"/>
              </a:lnSpc>
              <a:spcBef>
                <a:spcPts val="0"/>
              </a:spcBef>
              <a:spcAft>
                <a:spcPts val="0"/>
              </a:spcAft>
              <a:buNone/>
            </a:pPr>
            <a:endParaRPr sz="1600">
              <a:solidFill>
                <a:schemeClr val="dk1"/>
              </a:solidFill>
              <a:latin typeface="Century Gothic"/>
              <a:ea typeface="Century Gothic"/>
              <a:cs typeface="Century Gothic"/>
              <a:sym typeface="Century Gothic"/>
            </a:endParaRPr>
          </a:p>
          <a:p>
            <a:pPr marL="0" lvl="0" indent="0" algn="l" rtl="0">
              <a:lnSpc>
                <a:spcPct val="110000"/>
              </a:lnSpc>
              <a:spcBef>
                <a:spcPts val="0"/>
              </a:spcBef>
              <a:spcAft>
                <a:spcPts val="0"/>
              </a:spcAft>
              <a:buNone/>
            </a:pPr>
            <a:r>
              <a:rPr lang="en-GB" sz="1600">
                <a:solidFill>
                  <a:schemeClr val="dk1"/>
                </a:solidFill>
                <a:latin typeface="Century Gothic"/>
                <a:ea typeface="Century Gothic"/>
                <a:cs typeface="Century Gothic"/>
                <a:sym typeface="Century Gothic"/>
              </a:rPr>
              <a:t>They are extremely poisonous – predators who attempt to eat them will usually become very ill and in some cases die.</a:t>
            </a:r>
            <a:endParaRPr sz="1600">
              <a:solidFill>
                <a:schemeClr val="dk1"/>
              </a:solidFill>
              <a:latin typeface="Century Gothic"/>
              <a:ea typeface="Century Gothic"/>
              <a:cs typeface="Century Gothic"/>
              <a:sym typeface="Century Gothic"/>
            </a:endParaRPr>
          </a:p>
          <a:p>
            <a:pPr marL="0" lvl="0" indent="0" algn="l" rtl="0">
              <a:lnSpc>
                <a:spcPct val="110000"/>
              </a:lnSpc>
              <a:spcBef>
                <a:spcPts val="0"/>
              </a:spcBef>
              <a:spcAft>
                <a:spcPts val="0"/>
              </a:spcAft>
              <a:buNone/>
            </a:pPr>
            <a:endParaRPr sz="1600">
              <a:solidFill>
                <a:schemeClr val="dk1"/>
              </a:solidFill>
              <a:latin typeface="Century Gothic"/>
              <a:ea typeface="Century Gothic"/>
              <a:cs typeface="Century Gothic"/>
              <a:sym typeface="Century Gothic"/>
            </a:endParaRPr>
          </a:p>
        </p:txBody>
      </p:sp>
      <p:cxnSp>
        <p:nvCxnSpPr>
          <p:cNvPr id="298" name="Google Shape;298;p40"/>
          <p:cNvCxnSpPr>
            <a:stCxn id="294" idx="0"/>
            <a:endCxn id="299" idx="2"/>
          </p:cNvCxnSpPr>
          <p:nvPr/>
        </p:nvCxnSpPr>
        <p:spPr>
          <a:xfrm rot="10800000">
            <a:off x="5600977" y="4038846"/>
            <a:ext cx="1296600" cy="228000"/>
          </a:xfrm>
          <a:prstGeom prst="straightConnector1">
            <a:avLst/>
          </a:prstGeom>
          <a:noFill/>
          <a:ln w="19050" cap="flat" cmpd="sng">
            <a:solidFill>
              <a:srgbClr val="000000"/>
            </a:solidFill>
            <a:prstDash val="solid"/>
            <a:round/>
            <a:headEnd type="none" w="med" len="med"/>
            <a:tailEnd type="triangle" w="med" len="med"/>
          </a:ln>
        </p:spPr>
      </p:cxnSp>
      <p:cxnSp>
        <p:nvCxnSpPr>
          <p:cNvPr id="300" name="Google Shape;300;p40"/>
          <p:cNvCxnSpPr/>
          <p:nvPr/>
        </p:nvCxnSpPr>
        <p:spPr>
          <a:xfrm rot="10800000" flipH="1">
            <a:off x="5141361" y="1298426"/>
            <a:ext cx="536700" cy="599100"/>
          </a:xfrm>
          <a:prstGeom prst="straightConnector1">
            <a:avLst/>
          </a:prstGeom>
          <a:noFill/>
          <a:ln w="19050" cap="flat" cmpd="sng">
            <a:solidFill>
              <a:srgbClr val="000000"/>
            </a:solidFill>
            <a:prstDash val="solid"/>
            <a:round/>
            <a:headEnd type="none" w="med" len="med"/>
            <a:tailEnd type="triangle" w="med" len="med"/>
          </a:ln>
        </p:spPr>
      </p:cxnSp>
      <p:cxnSp>
        <p:nvCxnSpPr>
          <p:cNvPr id="301" name="Google Shape;301;p40"/>
          <p:cNvCxnSpPr>
            <a:stCxn id="299" idx="0"/>
            <a:endCxn id="302" idx="2"/>
          </p:cNvCxnSpPr>
          <p:nvPr/>
        </p:nvCxnSpPr>
        <p:spPr>
          <a:xfrm rot="10800000">
            <a:off x="5218312" y="2624450"/>
            <a:ext cx="382800" cy="639000"/>
          </a:xfrm>
          <a:prstGeom prst="straightConnector1">
            <a:avLst/>
          </a:prstGeom>
          <a:noFill/>
          <a:ln w="19050" cap="flat" cmpd="sng">
            <a:solidFill>
              <a:srgbClr val="000000"/>
            </a:solidFill>
            <a:prstDash val="solid"/>
            <a:round/>
            <a:headEnd type="none" w="med" len="med"/>
            <a:tailEnd type="triangle" w="med" len="med"/>
          </a:ln>
        </p:spPr>
      </p:cxnSp>
      <p:graphicFrame>
        <p:nvGraphicFramePr>
          <p:cNvPr id="303" name="Google Shape;303;p40"/>
          <p:cNvGraphicFramePr/>
          <p:nvPr/>
        </p:nvGraphicFramePr>
        <p:xfrm>
          <a:off x="7817895" y="150850"/>
          <a:ext cx="1086950" cy="868620"/>
        </p:xfrm>
        <a:graphic>
          <a:graphicData uri="http://schemas.openxmlformats.org/drawingml/2006/table">
            <a:tbl>
              <a:tblPr>
                <a:noFill/>
                <a:tableStyleId>{23FB7F4B-1156-4F7C-8525-6247C388B63F}</a:tableStyleId>
              </a:tblPr>
              <a:tblGrid>
                <a:gridCol w="10869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Competition</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Predation</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02" name="Google Shape;302;p40" descr="Image result for cane toad"/>
          <p:cNvPicPr preferRelativeResize="0"/>
          <p:nvPr/>
        </p:nvPicPr>
        <p:blipFill rotWithShape="1">
          <a:blip r:embed="rId5">
            <a:alphaModFix/>
          </a:blip>
          <a:srcRect/>
          <a:stretch/>
        </p:blipFill>
        <p:spPr>
          <a:xfrm>
            <a:off x="4572000" y="1897525"/>
            <a:ext cx="1292400" cy="726978"/>
          </a:xfrm>
          <a:prstGeom prst="rect">
            <a:avLst/>
          </a:prstGeom>
          <a:noFill/>
          <a:ln>
            <a:noFill/>
          </a:ln>
        </p:spPr>
      </p:pic>
      <p:sp>
        <p:nvSpPr>
          <p:cNvPr id="304" name="Google Shape;304;p40"/>
          <p:cNvSpPr txBox="1"/>
          <p:nvPr/>
        </p:nvSpPr>
        <p:spPr>
          <a:xfrm>
            <a:off x="5713300" y="4590025"/>
            <a:ext cx="8229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Century Gothic"/>
                <a:ea typeface="Century Gothic"/>
                <a:cs typeface="Century Gothic"/>
                <a:sym typeface="Century Gothic"/>
              </a:rPr>
              <a:t>Algae</a:t>
            </a:r>
            <a:endParaRPr sz="1000">
              <a:latin typeface="Century Gothic"/>
              <a:ea typeface="Century Gothic"/>
              <a:cs typeface="Century Gothic"/>
              <a:sym typeface="Century Gothic"/>
            </a:endParaRPr>
          </a:p>
        </p:txBody>
      </p:sp>
      <p:sp>
        <p:nvSpPr>
          <p:cNvPr id="305" name="Google Shape;305;p40"/>
          <p:cNvSpPr txBox="1"/>
          <p:nvPr/>
        </p:nvSpPr>
        <p:spPr>
          <a:xfrm>
            <a:off x="4294163" y="2624438"/>
            <a:ext cx="10053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Century Gothic"/>
                <a:ea typeface="Century Gothic"/>
                <a:cs typeface="Century Gothic"/>
                <a:sym typeface="Century Gothic"/>
              </a:rPr>
              <a:t>Cane Toad</a:t>
            </a:r>
            <a:endParaRPr sz="1000">
              <a:latin typeface="Century Gothic"/>
              <a:ea typeface="Century Gothic"/>
              <a:cs typeface="Century Gothic"/>
              <a:sym typeface="Century Gothic"/>
            </a:endParaRPr>
          </a:p>
        </p:txBody>
      </p:sp>
      <p:pic>
        <p:nvPicPr>
          <p:cNvPr id="306" name="Google Shape;306;p40"/>
          <p:cNvPicPr preferRelativeResize="0"/>
          <p:nvPr/>
        </p:nvPicPr>
        <p:blipFill>
          <a:blip r:embed="rId6">
            <a:alphaModFix/>
          </a:blip>
          <a:stretch>
            <a:fillRect/>
          </a:stretch>
        </p:blipFill>
        <p:spPr>
          <a:xfrm>
            <a:off x="7671550" y="3465700"/>
            <a:ext cx="1086950" cy="776390"/>
          </a:xfrm>
          <a:prstGeom prst="rect">
            <a:avLst/>
          </a:prstGeom>
          <a:noFill/>
          <a:ln>
            <a:noFill/>
          </a:ln>
        </p:spPr>
      </p:pic>
      <p:sp>
        <p:nvSpPr>
          <p:cNvPr id="307" name="Google Shape;307;p40"/>
          <p:cNvSpPr txBox="1"/>
          <p:nvPr/>
        </p:nvSpPr>
        <p:spPr>
          <a:xfrm>
            <a:off x="7662200" y="4007375"/>
            <a:ext cx="8229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Century Gothic"/>
                <a:ea typeface="Century Gothic"/>
                <a:cs typeface="Century Gothic"/>
                <a:sym typeface="Century Gothic"/>
              </a:rPr>
              <a:t>Daphnia</a:t>
            </a:r>
            <a:endParaRPr sz="900">
              <a:latin typeface="Century Gothic"/>
              <a:ea typeface="Century Gothic"/>
              <a:cs typeface="Century Gothic"/>
              <a:sym typeface="Century Gothic"/>
            </a:endParaRPr>
          </a:p>
        </p:txBody>
      </p:sp>
      <p:pic>
        <p:nvPicPr>
          <p:cNvPr id="299" name="Google Shape;299;p40"/>
          <p:cNvPicPr preferRelativeResize="0"/>
          <p:nvPr/>
        </p:nvPicPr>
        <p:blipFill>
          <a:blip r:embed="rId7">
            <a:alphaModFix/>
          </a:blip>
          <a:stretch>
            <a:fillRect/>
          </a:stretch>
        </p:blipFill>
        <p:spPr>
          <a:xfrm>
            <a:off x="4954913" y="3263450"/>
            <a:ext cx="1292399" cy="775440"/>
          </a:xfrm>
          <a:prstGeom prst="rect">
            <a:avLst/>
          </a:prstGeom>
          <a:noFill/>
          <a:ln>
            <a:noFill/>
          </a:ln>
        </p:spPr>
      </p:pic>
      <p:sp>
        <p:nvSpPr>
          <p:cNvPr id="308" name="Google Shape;308;p40"/>
          <p:cNvSpPr txBox="1"/>
          <p:nvPr/>
        </p:nvSpPr>
        <p:spPr>
          <a:xfrm>
            <a:off x="5139350" y="3721000"/>
            <a:ext cx="8229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Century Gothic"/>
                <a:ea typeface="Century Gothic"/>
                <a:cs typeface="Century Gothic"/>
                <a:sym typeface="Century Gothic"/>
              </a:rPr>
              <a:t>Tadpole</a:t>
            </a:r>
            <a:endParaRPr sz="900">
              <a:latin typeface="Century Gothic"/>
              <a:ea typeface="Century Gothic"/>
              <a:cs typeface="Century Gothic"/>
              <a:sym typeface="Century Gothic"/>
            </a:endParaRPr>
          </a:p>
        </p:txBody>
      </p:sp>
      <p:sp>
        <p:nvSpPr>
          <p:cNvPr id="309" name="Google Shape;309;p40"/>
          <p:cNvSpPr txBox="1"/>
          <p:nvPr/>
        </p:nvSpPr>
        <p:spPr>
          <a:xfrm>
            <a:off x="8111225" y="2997650"/>
            <a:ext cx="8229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Century Gothic"/>
                <a:ea typeface="Century Gothic"/>
                <a:cs typeface="Century Gothic"/>
                <a:sym typeface="Century Gothic"/>
              </a:rPr>
              <a:t>Damselfly</a:t>
            </a:r>
            <a:endParaRPr sz="900">
              <a:latin typeface="Century Gothic"/>
              <a:ea typeface="Century Gothic"/>
              <a:cs typeface="Century Gothic"/>
              <a:sym typeface="Century Gothic"/>
            </a:endParaRPr>
          </a:p>
        </p:txBody>
      </p:sp>
      <p:cxnSp>
        <p:nvCxnSpPr>
          <p:cNvPr id="310" name="Google Shape;310;p40"/>
          <p:cNvCxnSpPr>
            <a:stCxn id="294" idx="0"/>
          </p:cNvCxnSpPr>
          <p:nvPr/>
        </p:nvCxnSpPr>
        <p:spPr>
          <a:xfrm rot="10800000" flipH="1">
            <a:off x="6897577" y="3974646"/>
            <a:ext cx="835500" cy="292200"/>
          </a:xfrm>
          <a:prstGeom prst="straightConnector1">
            <a:avLst/>
          </a:prstGeom>
          <a:noFill/>
          <a:ln w="19050" cap="flat" cmpd="sng">
            <a:solidFill>
              <a:srgbClr val="000000"/>
            </a:solidFill>
            <a:prstDash val="solid"/>
            <a:round/>
            <a:headEnd type="none" w="med" len="med"/>
            <a:tailEnd type="triangle" w="med" len="med"/>
          </a:ln>
        </p:spPr>
      </p:cxnSp>
      <p:cxnSp>
        <p:nvCxnSpPr>
          <p:cNvPr id="311" name="Google Shape;311;p40"/>
          <p:cNvCxnSpPr>
            <a:stCxn id="306" idx="0"/>
            <a:endCxn id="309" idx="2"/>
          </p:cNvCxnSpPr>
          <p:nvPr/>
        </p:nvCxnSpPr>
        <p:spPr>
          <a:xfrm rot="10800000" flipH="1">
            <a:off x="8215025" y="3263500"/>
            <a:ext cx="307800" cy="202200"/>
          </a:xfrm>
          <a:prstGeom prst="straightConnector1">
            <a:avLst/>
          </a:prstGeom>
          <a:noFill/>
          <a:ln w="19050" cap="flat" cmpd="sng">
            <a:solidFill>
              <a:srgbClr val="000000"/>
            </a:solidFill>
            <a:prstDash val="solid"/>
            <a:round/>
            <a:headEnd type="none" w="med" len="med"/>
            <a:tailEnd type="triangle" w="med" len="med"/>
          </a:ln>
        </p:spPr>
      </p:cxnSp>
      <p:pic>
        <p:nvPicPr>
          <p:cNvPr id="312" name="Google Shape;312;p40"/>
          <p:cNvPicPr preferRelativeResize="0"/>
          <p:nvPr/>
        </p:nvPicPr>
        <p:blipFill>
          <a:blip r:embed="rId8">
            <a:alphaModFix/>
          </a:blip>
          <a:stretch>
            <a:fillRect/>
          </a:stretch>
        </p:blipFill>
        <p:spPr>
          <a:xfrm>
            <a:off x="6415950" y="3168513"/>
            <a:ext cx="1086950" cy="723314"/>
          </a:xfrm>
          <a:prstGeom prst="rect">
            <a:avLst/>
          </a:prstGeom>
          <a:noFill/>
          <a:ln>
            <a:noFill/>
          </a:ln>
        </p:spPr>
      </p:pic>
      <p:sp>
        <p:nvSpPr>
          <p:cNvPr id="313" name="Google Shape;313;p40"/>
          <p:cNvSpPr txBox="1"/>
          <p:nvPr/>
        </p:nvSpPr>
        <p:spPr>
          <a:xfrm>
            <a:off x="6415975" y="3657788"/>
            <a:ext cx="10869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rgbClr val="FFFFFF"/>
                </a:solidFill>
                <a:latin typeface="Century Gothic"/>
                <a:ea typeface="Century Gothic"/>
                <a:cs typeface="Century Gothic"/>
                <a:sym typeface="Century Gothic"/>
              </a:rPr>
              <a:t>Aquatic snail</a:t>
            </a:r>
            <a:endParaRPr sz="900" b="1">
              <a:solidFill>
                <a:srgbClr val="FFFFFF"/>
              </a:solidFill>
              <a:latin typeface="Century Gothic"/>
              <a:ea typeface="Century Gothic"/>
              <a:cs typeface="Century Gothic"/>
              <a:sym typeface="Century Gothic"/>
            </a:endParaRPr>
          </a:p>
        </p:txBody>
      </p:sp>
      <p:cxnSp>
        <p:nvCxnSpPr>
          <p:cNvPr id="314" name="Google Shape;314;p40"/>
          <p:cNvCxnSpPr>
            <a:stCxn id="294" idx="0"/>
            <a:endCxn id="313" idx="2"/>
          </p:cNvCxnSpPr>
          <p:nvPr/>
        </p:nvCxnSpPr>
        <p:spPr>
          <a:xfrm rot="10800000" flipH="1">
            <a:off x="6897577" y="3923646"/>
            <a:ext cx="61800" cy="343200"/>
          </a:xfrm>
          <a:prstGeom prst="straightConnector1">
            <a:avLst/>
          </a:prstGeom>
          <a:noFill/>
          <a:ln w="19050" cap="flat" cmpd="sng">
            <a:solidFill>
              <a:srgbClr val="000000"/>
            </a:solidFill>
            <a:prstDash val="solid"/>
            <a:round/>
            <a:headEnd type="none" w="med" len="med"/>
            <a:tailEnd type="triangle" w="med" len="med"/>
          </a:ln>
        </p:spPr>
      </p:cxnSp>
      <p:pic>
        <p:nvPicPr>
          <p:cNvPr id="315" name="Google Shape;315;p40"/>
          <p:cNvPicPr preferRelativeResize="0"/>
          <p:nvPr/>
        </p:nvPicPr>
        <p:blipFill>
          <a:blip r:embed="rId9">
            <a:alphaModFix/>
          </a:blip>
          <a:stretch>
            <a:fillRect/>
          </a:stretch>
        </p:blipFill>
        <p:spPr>
          <a:xfrm>
            <a:off x="6385000" y="1988624"/>
            <a:ext cx="1086950" cy="905791"/>
          </a:xfrm>
          <a:prstGeom prst="rect">
            <a:avLst/>
          </a:prstGeom>
          <a:noFill/>
          <a:ln>
            <a:noFill/>
          </a:ln>
        </p:spPr>
      </p:pic>
      <p:cxnSp>
        <p:nvCxnSpPr>
          <p:cNvPr id="316" name="Google Shape;316;p40"/>
          <p:cNvCxnSpPr>
            <a:stCxn id="312" idx="0"/>
          </p:cNvCxnSpPr>
          <p:nvPr/>
        </p:nvCxnSpPr>
        <p:spPr>
          <a:xfrm rot="10800000">
            <a:off x="6924925" y="2910513"/>
            <a:ext cx="34500" cy="258000"/>
          </a:xfrm>
          <a:prstGeom prst="straightConnector1">
            <a:avLst/>
          </a:prstGeom>
          <a:noFill/>
          <a:ln w="19050" cap="flat" cmpd="sng">
            <a:solidFill>
              <a:srgbClr val="000000"/>
            </a:solidFill>
            <a:prstDash val="solid"/>
            <a:round/>
            <a:headEnd type="none" w="med" len="med"/>
            <a:tailEnd type="triangle" w="med" len="med"/>
          </a:ln>
        </p:spPr>
      </p:cxnSp>
      <p:cxnSp>
        <p:nvCxnSpPr>
          <p:cNvPr id="317" name="Google Shape;317;p40"/>
          <p:cNvCxnSpPr/>
          <p:nvPr/>
        </p:nvCxnSpPr>
        <p:spPr>
          <a:xfrm rot="10800000">
            <a:off x="7531550" y="2453150"/>
            <a:ext cx="547500" cy="344400"/>
          </a:xfrm>
          <a:prstGeom prst="straightConnector1">
            <a:avLst/>
          </a:prstGeom>
          <a:noFill/>
          <a:ln w="19050" cap="flat" cmpd="sng">
            <a:solidFill>
              <a:srgbClr val="000000"/>
            </a:solidFill>
            <a:prstDash val="solid"/>
            <a:round/>
            <a:headEnd type="none" w="med" len="med"/>
            <a:tailEnd type="triangle" w="med" len="med"/>
          </a:ln>
        </p:spPr>
      </p:cxnSp>
      <p:cxnSp>
        <p:nvCxnSpPr>
          <p:cNvPr id="318" name="Google Shape;318;p40"/>
          <p:cNvCxnSpPr>
            <a:stCxn id="299" idx="0"/>
          </p:cNvCxnSpPr>
          <p:nvPr/>
        </p:nvCxnSpPr>
        <p:spPr>
          <a:xfrm rot="10800000" flipH="1">
            <a:off x="5601112" y="2860250"/>
            <a:ext cx="847200" cy="403200"/>
          </a:xfrm>
          <a:prstGeom prst="straightConnector1">
            <a:avLst/>
          </a:prstGeom>
          <a:noFill/>
          <a:ln w="19050" cap="flat" cmpd="sng">
            <a:solidFill>
              <a:srgbClr val="000000"/>
            </a:solidFill>
            <a:prstDash val="solid"/>
            <a:round/>
            <a:headEnd type="none" w="med" len="med"/>
            <a:tailEnd type="triangle" w="med" len="med"/>
          </a:ln>
        </p:spPr>
      </p:cxnSp>
      <p:sp>
        <p:nvSpPr>
          <p:cNvPr id="319" name="Google Shape;319;p40"/>
          <p:cNvSpPr txBox="1"/>
          <p:nvPr/>
        </p:nvSpPr>
        <p:spPr>
          <a:xfrm>
            <a:off x="6903875" y="2830500"/>
            <a:ext cx="8229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Century Gothic"/>
                <a:ea typeface="Century Gothic"/>
                <a:cs typeface="Century Gothic"/>
                <a:sym typeface="Century Gothic"/>
              </a:rPr>
              <a:t>Native frog</a:t>
            </a:r>
            <a:endParaRPr sz="900">
              <a:latin typeface="Century Gothic"/>
              <a:ea typeface="Century Gothic"/>
              <a:cs typeface="Century Gothic"/>
              <a:sym typeface="Century Gothic"/>
            </a:endParaRPr>
          </a:p>
        </p:txBody>
      </p:sp>
      <p:pic>
        <p:nvPicPr>
          <p:cNvPr id="320" name="Google Shape;320;p40"/>
          <p:cNvPicPr preferRelativeResize="0"/>
          <p:nvPr/>
        </p:nvPicPr>
        <p:blipFill rotWithShape="1">
          <a:blip r:embed="rId10">
            <a:alphaModFix/>
          </a:blip>
          <a:srcRect t="24076" r="21445" b="9452"/>
          <a:stretch/>
        </p:blipFill>
        <p:spPr>
          <a:xfrm>
            <a:off x="6903875" y="1112425"/>
            <a:ext cx="1510825" cy="602100"/>
          </a:xfrm>
          <a:prstGeom prst="rect">
            <a:avLst/>
          </a:prstGeom>
          <a:noFill/>
          <a:ln>
            <a:noFill/>
          </a:ln>
        </p:spPr>
      </p:pic>
      <p:pic>
        <p:nvPicPr>
          <p:cNvPr id="321" name="Google Shape;321;p40"/>
          <p:cNvPicPr preferRelativeResize="0"/>
          <p:nvPr/>
        </p:nvPicPr>
        <p:blipFill>
          <a:blip r:embed="rId11">
            <a:alphaModFix/>
          </a:blip>
          <a:stretch>
            <a:fillRect/>
          </a:stretch>
        </p:blipFill>
        <p:spPr>
          <a:xfrm>
            <a:off x="5209749" y="430850"/>
            <a:ext cx="1510825" cy="827717"/>
          </a:xfrm>
          <a:prstGeom prst="rect">
            <a:avLst/>
          </a:prstGeom>
          <a:noFill/>
          <a:ln>
            <a:noFill/>
          </a:ln>
        </p:spPr>
      </p:pic>
      <p:cxnSp>
        <p:nvCxnSpPr>
          <p:cNvPr id="322" name="Google Shape;322;p40"/>
          <p:cNvCxnSpPr>
            <a:stCxn id="315" idx="1"/>
            <a:endCxn id="302" idx="3"/>
          </p:cNvCxnSpPr>
          <p:nvPr/>
        </p:nvCxnSpPr>
        <p:spPr>
          <a:xfrm rot="10800000">
            <a:off x="5864500" y="2260920"/>
            <a:ext cx="520500" cy="180600"/>
          </a:xfrm>
          <a:prstGeom prst="straightConnector1">
            <a:avLst/>
          </a:prstGeom>
          <a:noFill/>
          <a:ln w="19050" cap="flat" cmpd="sng">
            <a:solidFill>
              <a:srgbClr val="000000"/>
            </a:solidFill>
            <a:prstDash val="solid"/>
            <a:round/>
            <a:headEnd type="none" w="med" len="med"/>
            <a:tailEnd type="triangle" w="med" len="med"/>
          </a:ln>
        </p:spPr>
      </p:cxnSp>
      <p:cxnSp>
        <p:nvCxnSpPr>
          <p:cNvPr id="323" name="Google Shape;323;p40"/>
          <p:cNvCxnSpPr>
            <a:stCxn id="315" idx="0"/>
          </p:cNvCxnSpPr>
          <p:nvPr/>
        </p:nvCxnSpPr>
        <p:spPr>
          <a:xfrm rot="10800000" flipH="1">
            <a:off x="6928475" y="1714424"/>
            <a:ext cx="603000" cy="274200"/>
          </a:xfrm>
          <a:prstGeom prst="straightConnector1">
            <a:avLst/>
          </a:prstGeom>
          <a:noFill/>
          <a:ln w="19050" cap="flat" cmpd="sng">
            <a:solidFill>
              <a:srgbClr val="000000"/>
            </a:solidFill>
            <a:prstDash val="solid"/>
            <a:round/>
            <a:headEnd type="none" w="med" len="med"/>
            <a:tailEnd type="triangle" w="med" len="med"/>
          </a:ln>
        </p:spPr>
      </p:cxnSp>
      <p:cxnSp>
        <p:nvCxnSpPr>
          <p:cNvPr id="324" name="Google Shape;324;p40"/>
          <p:cNvCxnSpPr>
            <a:endCxn id="320" idx="1"/>
          </p:cNvCxnSpPr>
          <p:nvPr/>
        </p:nvCxnSpPr>
        <p:spPr>
          <a:xfrm rot="10800000" flipH="1">
            <a:off x="5299475" y="1413475"/>
            <a:ext cx="1604400" cy="483300"/>
          </a:xfrm>
          <a:prstGeom prst="straightConnector1">
            <a:avLst/>
          </a:prstGeom>
          <a:noFill/>
          <a:ln w="19050" cap="flat" cmpd="sng">
            <a:solidFill>
              <a:srgbClr val="000000"/>
            </a:solidFill>
            <a:prstDash val="solid"/>
            <a:round/>
            <a:headEnd type="none" w="med" len="med"/>
            <a:tailEnd type="triangle" w="med" len="med"/>
          </a:ln>
        </p:spPr>
      </p:cxnSp>
      <p:cxnSp>
        <p:nvCxnSpPr>
          <p:cNvPr id="325" name="Google Shape;325;p40"/>
          <p:cNvCxnSpPr>
            <a:stCxn id="320" idx="0"/>
          </p:cNvCxnSpPr>
          <p:nvPr/>
        </p:nvCxnSpPr>
        <p:spPr>
          <a:xfrm rot="10800000">
            <a:off x="6767388" y="775225"/>
            <a:ext cx="891900" cy="337200"/>
          </a:xfrm>
          <a:prstGeom prst="straightConnector1">
            <a:avLst/>
          </a:prstGeom>
          <a:noFill/>
          <a:ln w="19050" cap="flat" cmpd="sng">
            <a:solidFill>
              <a:srgbClr val="000000"/>
            </a:solidFill>
            <a:prstDash val="solid"/>
            <a:round/>
            <a:headEnd type="none" w="med" len="med"/>
            <a:tailEnd type="triangle" w="med" len="med"/>
          </a:ln>
        </p:spPr>
      </p:cxnSp>
      <p:sp>
        <p:nvSpPr>
          <p:cNvPr id="326" name="Google Shape;326;p40"/>
          <p:cNvSpPr txBox="1"/>
          <p:nvPr/>
        </p:nvSpPr>
        <p:spPr>
          <a:xfrm>
            <a:off x="7556075" y="1649888"/>
            <a:ext cx="8229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Century Gothic"/>
                <a:ea typeface="Century Gothic"/>
                <a:cs typeface="Century Gothic"/>
                <a:sym typeface="Century Gothic"/>
              </a:rPr>
              <a:t>Snake</a:t>
            </a:r>
            <a:endParaRPr sz="900">
              <a:latin typeface="Century Gothic"/>
              <a:ea typeface="Century Gothic"/>
              <a:cs typeface="Century Gothic"/>
              <a:sym typeface="Century Gothic"/>
            </a:endParaRPr>
          </a:p>
        </p:txBody>
      </p:sp>
      <p:sp>
        <p:nvSpPr>
          <p:cNvPr id="327" name="Google Shape;327;p40"/>
          <p:cNvSpPr txBox="1"/>
          <p:nvPr/>
        </p:nvSpPr>
        <p:spPr>
          <a:xfrm>
            <a:off x="5613250" y="1173200"/>
            <a:ext cx="9477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Century Gothic"/>
                <a:ea typeface="Century Gothic"/>
                <a:cs typeface="Century Gothic"/>
                <a:sym typeface="Century Gothic"/>
              </a:rPr>
              <a:t>Kookaburra</a:t>
            </a:r>
            <a:endParaRPr sz="900">
              <a:latin typeface="Century Gothic"/>
              <a:ea typeface="Century Gothic"/>
              <a:cs typeface="Century Gothic"/>
              <a:sym typeface="Century Gothic"/>
            </a:endParaRPr>
          </a:p>
        </p:txBody>
      </p:sp>
      <p:sp>
        <p:nvSpPr>
          <p:cNvPr id="328" name="Google Shape;328;p40"/>
          <p:cNvSpPr txBox="1"/>
          <p:nvPr/>
        </p:nvSpPr>
        <p:spPr>
          <a:xfrm>
            <a:off x="455050" y="1413475"/>
            <a:ext cx="3914100" cy="1405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Clr>
                <a:schemeClr val="dk1"/>
              </a:buClr>
              <a:buSzPts val="1100"/>
              <a:buFont typeface="Arial"/>
              <a:buNone/>
            </a:pPr>
            <a:r>
              <a:rPr lang="en-GB" sz="1600">
                <a:solidFill>
                  <a:schemeClr val="dk1"/>
                </a:solidFill>
                <a:latin typeface="Century Gothic"/>
                <a:ea typeface="Century Gothic"/>
                <a:cs typeface="Century Gothic"/>
                <a:sym typeface="Century Gothic"/>
              </a:rPr>
              <a:t>Cane toads eat almost anything they can swallow. This includes beetles, bees, ants, termites, crickets, snails, smaller toads and native frogs, small snakes, and small mammals.</a:t>
            </a:r>
            <a:endParaRPr>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graphicFrame>
        <p:nvGraphicFramePr>
          <p:cNvPr id="334" name="Google Shape;334;p41"/>
          <p:cNvGraphicFramePr/>
          <p:nvPr/>
        </p:nvGraphicFramePr>
        <p:xfrm>
          <a:off x="6685300" y="852700"/>
          <a:ext cx="2142625" cy="1036260"/>
        </p:xfrm>
        <a:graphic>
          <a:graphicData uri="http://schemas.openxmlformats.org/drawingml/2006/table">
            <a:tbl>
              <a:tblPr>
                <a:noFill/>
                <a:tableStyleId>{23FB7F4B-1156-4F7C-8525-6247C388B63F}</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would happen in this food web if all coral died?</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35" name="Google Shape;335;p41"/>
          <p:cNvPicPr preferRelativeResize="0"/>
          <p:nvPr/>
        </p:nvPicPr>
        <p:blipFill rotWithShape="1">
          <a:blip r:embed="rId3">
            <a:alphaModFix/>
          </a:blip>
          <a:srcRect l="77353" t="43767" r="6357" b="39249"/>
          <a:stretch/>
        </p:blipFill>
        <p:spPr>
          <a:xfrm>
            <a:off x="4886807" y="752700"/>
            <a:ext cx="1345725" cy="1049230"/>
          </a:xfrm>
          <a:prstGeom prst="rect">
            <a:avLst/>
          </a:prstGeom>
          <a:noFill/>
          <a:ln>
            <a:noFill/>
          </a:ln>
        </p:spPr>
      </p:pic>
      <p:pic>
        <p:nvPicPr>
          <p:cNvPr id="336" name="Google Shape;336;p41"/>
          <p:cNvPicPr preferRelativeResize="0"/>
          <p:nvPr/>
        </p:nvPicPr>
        <p:blipFill rotWithShape="1">
          <a:blip r:embed="rId3">
            <a:alphaModFix/>
          </a:blip>
          <a:srcRect l="7423" t="44108" r="77132" b="40769"/>
          <a:stretch/>
        </p:blipFill>
        <p:spPr>
          <a:xfrm>
            <a:off x="5012994" y="4159190"/>
            <a:ext cx="1219540" cy="893035"/>
          </a:xfrm>
          <a:prstGeom prst="rect">
            <a:avLst/>
          </a:prstGeom>
          <a:noFill/>
          <a:ln>
            <a:noFill/>
          </a:ln>
        </p:spPr>
      </p:pic>
      <p:pic>
        <p:nvPicPr>
          <p:cNvPr id="337" name="Google Shape;337;p41"/>
          <p:cNvPicPr preferRelativeResize="0"/>
          <p:nvPr/>
        </p:nvPicPr>
        <p:blipFill rotWithShape="1">
          <a:blip r:embed="rId3">
            <a:alphaModFix/>
          </a:blip>
          <a:srcRect l="25149" t="23300" r="60425" b="58690"/>
          <a:stretch/>
        </p:blipFill>
        <p:spPr>
          <a:xfrm>
            <a:off x="5959101" y="3020213"/>
            <a:ext cx="1061861" cy="991373"/>
          </a:xfrm>
          <a:prstGeom prst="rect">
            <a:avLst/>
          </a:prstGeom>
          <a:noFill/>
          <a:ln>
            <a:noFill/>
          </a:ln>
        </p:spPr>
      </p:pic>
      <p:pic>
        <p:nvPicPr>
          <p:cNvPr id="338" name="Google Shape;338;p41"/>
          <p:cNvPicPr preferRelativeResize="0"/>
          <p:nvPr/>
        </p:nvPicPr>
        <p:blipFill rotWithShape="1">
          <a:blip r:embed="rId3">
            <a:alphaModFix/>
          </a:blip>
          <a:srcRect l="25636" t="58979" r="60536" b="27768"/>
          <a:stretch/>
        </p:blipFill>
        <p:spPr>
          <a:xfrm>
            <a:off x="3961692" y="3197781"/>
            <a:ext cx="1135420" cy="813815"/>
          </a:xfrm>
          <a:prstGeom prst="rect">
            <a:avLst/>
          </a:prstGeom>
          <a:noFill/>
          <a:ln>
            <a:noFill/>
          </a:ln>
        </p:spPr>
      </p:pic>
      <p:sp>
        <p:nvSpPr>
          <p:cNvPr id="339" name="Google Shape;339;p41"/>
          <p:cNvSpPr txBox="1"/>
          <p:nvPr/>
        </p:nvSpPr>
        <p:spPr>
          <a:xfrm>
            <a:off x="3961713" y="3020224"/>
            <a:ext cx="1135500" cy="254400"/>
          </a:xfrm>
          <a:prstGeom prst="rect">
            <a:avLst/>
          </a:prstGeom>
          <a:solidFill>
            <a:srgbClr val="C9DAF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t>Coral</a:t>
            </a:r>
            <a:endParaRPr sz="1100" b="1"/>
          </a:p>
        </p:txBody>
      </p:sp>
      <p:pic>
        <p:nvPicPr>
          <p:cNvPr id="340" name="Google Shape;340;p41"/>
          <p:cNvPicPr preferRelativeResize="0"/>
          <p:nvPr/>
        </p:nvPicPr>
        <p:blipFill rotWithShape="1">
          <a:blip r:embed="rId3">
            <a:alphaModFix/>
          </a:blip>
          <a:srcRect l="43974" t="49464" r="40866" b="33883"/>
          <a:stretch/>
        </p:blipFill>
        <p:spPr>
          <a:xfrm>
            <a:off x="4886806" y="1982982"/>
            <a:ext cx="1135420" cy="932678"/>
          </a:xfrm>
          <a:prstGeom prst="rect">
            <a:avLst/>
          </a:prstGeom>
          <a:noFill/>
          <a:ln>
            <a:noFill/>
          </a:ln>
        </p:spPr>
      </p:pic>
      <p:pic>
        <p:nvPicPr>
          <p:cNvPr id="341" name="Google Shape;341;p41"/>
          <p:cNvPicPr preferRelativeResize="0"/>
          <p:nvPr/>
        </p:nvPicPr>
        <p:blipFill rotWithShape="1">
          <a:blip r:embed="rId3">
            <a:alphaModFix/>
          </a:blip>
          <a:srcRect l="43728" t="80727" r="40622" b="2621"/>
          <a:stretch/>
        </p:blipFill>
        <p:spPr>
          <a:xfrm>
            <a:off x="3183675" y="1921150"/>
            <a:ext cx="1219540" cy="970529"/>
          </a:xfrm>
          <a:prstGeom prst="rect">
            <a:avLst/>
          </a:prstGeom>
          <a:noFill/>
          <a:ln>
            <a:noFill/>
          </a:ln>
        </p:spPr>
      </p:pic>
      <p:pic>
        <p:nvPicPr>
          <p:cNvPr id="342" name="Google Shape;342;p41"/>
          <p:cNvPicPr preferRelativeResize="0"/>
          <p:nvPr/>
        </p:nvPicPr>
        <p:blipFill rotWithShape="1">
          <a:blip r:embed="rId3">
            <a:alphaModFix/>
          </a:blip>
          <a:srcRect l="43483" t="35873" r="40867" b="49606"/>
          <a:stretch/>
        </p:blipFill>
        <p:spPr>
          <a:xfrm>
            <a:off x="6442735" y="1983287"/>
            <a:ext cx="1219540" cy="846257"/>
          </a:xfrm>
          <a:prstGeom prst="rect">
            <a:avLst/>
          </a:prstGeom>
          <a:noFill/>
          <a:ln>
            <a:noFill/>
          </a:ln>
        </p:spPr>
      </p:pic>
      <p:cxnSp>
        <p:nvCxnSpPr>
          <p:cNvPr id="343" name="Google Shape;343;p41"/>
          <p:cNvCxnSpPr/>
          <p:nvPr/>
        </p:nvCxnSpPr>
        <p:spPr>
          <a:xfrm rot="10800000">
            <a:off x="3866898" y="2765525"/>
            <a:ext cx="599400" cy="268200"/>
          </a:xfrm>
          <a:prstGeom prst="straightConnector1">
            <a:avLst/>
          </a:prstGeom>
          <a:noFill/>
          <a:ln w="28575" cap="flat" cmpd="sng">
            <a:solidFill>
              <a:srgbClr val="000000"/>
            </a:solidFill>
            <a:prstDash val="solid"/>
            <a:round/>
            <a:headEnd type="none" w="med" len="med"/>
            <a:tailEnd type="triangle" w="med" len="med"/>
          </a:ln>
        </p:spPr>
      </p:cxnSp>
      <p:cxnSp>
        <p:nvCxnSpPr>
          <p:cNvPr id="344" name="Google Shape;344;p41"/>
          <p:cNvCxnSpPr>
            <a:stCxn id="339" idx="0"/>
          </p:cNvCxnSpPr>
          <p:nvPr/>
        </p:nvCxnSpPr>
        <p:spPr>
          <a:xfrm rot="10800000" flipH="1">
            <a:off x="4529463" y="2853124"/>
            <a:ext cx="383700" cy="167100"/>
          </a:xfrm>
          <a:prstGeom prst="straightConnector1">
            <a:avLst/>
          </a:prstGeom>
          <a:noFill/>
          <a:ln w="28575" cap="flat" cmpd="sng">
            <a:solidFill>
              <a:srgbClr val="000000"/>
            </a:solidFill>
            <a:prstDash val="solid"/>
            <a:round/>
            <a:headEnd type="none" w="med" len="med"/>
            <a:tailEnd type="triangle" w="med" len="med"/>
          </a:ln>
        </p:spPr>
      </p:cxnSp>
      <p:cxnSp>
        <p:nvCxnSpPr>
          <p:cNvPr id="345" name="Google Shape;345;p41"/>
          <p:cNvCxnSpPr>
            <a:stCxn id="336" idx="1"/>
          </p:cNvCxnSpPr>
          <p:nvPr/>
        </p:nvCxnSpPr>
        <p:spPr>
          <a:xfrm rot="10800000">
            <a:off x="4434894" y="4011408"/>
            <a:ext cx="578100" cy="594300"/>
          </a:xfrm>
          <a:prstGeom prst="straightConnector1">
            <a:avLst/>
          </a:prstGeom>
          <a:noFill/>
          <a:ln w="28575" cap="flat" cmpd="sng">
            <a:solidFill>
              <a:srgbClr val="000000"/>
            </a:solidFill>
            <a:prstDash val="solid"/>
            <a:round/>
            <a:headEnd type="none" w="med" len="med"/>
            <a:tailEnd type="triangle" w="med" len="med"/>
          </a:ln>
        </p:spPr>
      </p:cxnSp>
      <p:cxnSp>
        <p:nvCxnSpPr>
          <p:cNvPr id="346" name="Google Shape;346;p41"/>
          <p:cNvCxnSpPr>
            <a:stCxn id="336" idx="3"/>
          </p:cNvCxnSpPr>
          <p:nvPr/>
        </p:nvCxnSpPr>
        <p:spPr>
          <a:xfrm rot="10800000" flipH="1">
            <a:off x="6232534" y="3958308"/>
            <a:ext cx="210300" cy="647400"/>
          </a:xfrm>
          <a:prstGeom prst="straightConnector1">
            <a:avLst/>
          </a:prstGeom>
          <a:noFill/>
          <a:ln w="28575" cap="flat" cmpd="sng">
            <a:solidFill>
              <a:srgbClr val="000000"/>
            </a:solidFill>
            <a:prstDash val="solid"/>
            <a:round/>
            <a:headEnd type="none" w="med" len="med"/>
            <a:tailEnd type="triangle" w="med" len="med"/>
          </a:ln>
        </p:spPr>
      </p:cxnSp>
      <p:cxnSp>
        <p:nvCxnSpPr>
          <p:cNvPr id="347" name="Google Shape;347;p41"/>
          <p:cNvCxnSpPr/>
          <p:nvPr/>
        </p:nvCxnSpPr>
        <p:spPr>
          <a:xfrm rot="10800000" flipH="1">
            <a:off x="6505808" y="2809582"/>
            <a:ext cx="531000" cy="254400"/>
          </a:xfrm>
          <a:prstGeom prst="straightConnector1">
            <a:avLst/>
          </a:prstGeom>
          <a:noFill/>
          <a:ln w="28575" cap="flat" cmpd="sng">
            <a:solidFill>
              <a:srgbClr val="000000"/>
            </a:solidFill>
            <a:prstDash val="solid"/>
            <a:round/>
            <a:headEnd type="none" w="med" len="med"/>
            <a:tailEnd type="triangle" w="med" len="med"/>
          </a:ln>
        </p:spPr>
      </p:cxnSp>
      <p:cxnSp>
        <p:nvCxnSpPr>
          <p:cNvPr id="348" name="Google Shape;348;p41"/>
          <p:cNvCxnSpPr>
            <a:stCxn id="340" idx="0"/>
            <a:endCxn id="335" idx="2"/>
          </p:cNvCxnSpPr>
          <p:nvPr/>
        </p:nvCxnSpPr>
        <p:spPr>
          <a:xfrm rot="10800000" flipH="1">
            <a:off x="5454516" y="1801782"/>
            <a:ext cx="105300" cy="181200"/>
          </a:xfrm>
          <a:prstGeom prst="straightConnector1">
            <a:avLst/>
          </a:prstGeom>
          <a:noFill/>
          <a:ln w="28575" cap="flat" cmpd="sng">
            <a:solidFill>
              <a:srgbClr val="000000"/>
            </a:solidFill>
            <a:prstDash val="solid"/>
            <a:round/>
            <a:headEnd type="none" w="med" len="med"/>
            <a:tailEnd type="triangle" w="med" len="med"/>
          </a:ln>
        </p:spPr>
      </p:cxnSp>
      <p:cxnSp>
        <p:nvCxnSpPr>
          <p:cNvPr id="349" name="Google Shape;349;p41"/>
          <p:cNvCxnSpPr>
            <a:stCxn id="342" idx="0"/>
          </p:cNvCxnSpPr>
          <p:nvPr/>
        </p:nvCxnSpPr>
        <p:spPr>
          <a:xfrm rot="10800000">
            <a:off x="6232605" y="1641587"/>
            <a:ext cx="819900" cy="341700"/>
          </a:xfrm>
          <a:prstGeom prst="straightConnector1">
            <a:avLst/>
          </a:prstGeom>
          <a:noFill/>
          <a:ln w="28575" cap="flat" cmpd="sng">
            <a:solidFill>
              <a:srgbClr val="000000"/>
            </a:solidFill>
            <a:prstDash val="solid"/>
            <a:round/>
            <a:headEnd type="none" w="med" len="med"/>
            <a:tailEnd type="triangle" w="med" len="med"/>
          </a:ln>
        </p:spPr>
      </p:cxnSp>
      <p:sp>
        <p:nvSpPr>
          <p:cNvPr id="350" name="Google Shape;350;p41"/>
          <p:cNvSpPr txBox="1"/>
          <p:nvPr/>
        </p:nvSpPr>
        <p:spPr>
          <a:xfrm>
            <a:off x="456700" y="906413"/>
            <a:ext cx="2737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600">
                <a:solidFill>
                  <a:schemeClr val="dk1"/>
                </a:solidFill>
                <a:latin typeface="Century Gothic"/>
                <a:ea typeface="Century Gothic"/>
                <a:cs typeface="Century Gothic"/>
                <a:sym typeface="Century Gothic"/>
              </a:rPr>
              <a:t>When corals are stressed by changes in conditions such as temperature, light, or nutrients, they expel the symbiotic algae living in their tissues, causing them to turn completely white (coral bleaching). </a:t>
            </a:r>
            <a:endParaRPr sz="1600">
              <a:solidFill>
                <a:schemeClr val="dk1"/>
              </a:solidFill>
              <a:latin typeface="Century Gothic"/>
              <a:ea typeface="Century Gothic"/>
              <a:cs typeface="Century Gothic"/>
              <a:sym typeface="Century Gothic"/>
            </a:endParaRPr>
          </a:p>
        </p:txBody>
      </p:sp>
      <p:sp>
        <p:nvSpPr>
          <p:cNvPr id="351" name="Google Shape;351;p41"/>
          <p:cNvSpPr txBox="1"/>
          <p:nvPr/>
        </p:nvSpPr>
        <p:spPr>
          <a:xfrm>
            <a:off x="478175" y="4011588"/>
            <a:ext cx="4017900" cy="97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600">
                <a:solidFill>
                  <a:schemeClr val="dk1"/>
                </a:solidFill>
                <a:latin typeface="Century Gothic"/>
                <a:ea typeface="Century Gothic"/>
                <a:cs typeface="Century Gothic"/>
                <a:sym typeface="Century Gothic"/>
              </a:rPr>
              <a:t>If the algae loss happens over a longer period of time and the stress continues the coral eventually dies.</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4"/>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139" name="Google Shape;139;p24"/>
          <p:cNvGraphicFramePr/>
          <p:nvPr/>
        </p:nvGraphicFramePr>
        <p:xfrm>
          <a:off x="2040790" y="3654050"/>
          <a:ext cx="2134475" cy="738515"/>
        </p:xfrm>
        <a:graphic>
          <a:graphicData uri="http://schemas.openxmlformats.org/drawingml/2006/table">
            <a:tbl>
              <a:tblPr>
                <a:noFill/>
                <a:tableStyleId>{23FB7F4B-1156-4F7C-8525-6247C388B63F}</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0" name="Google Shape;140;p24"/>
          <p:cNvGraphicFramePr/>
          <p:nvPr/>
        </p:nvGraphicFramePr>
        <p:xfrm>
          <a:off x="2040800" y="2531575"/>
          <a:ext cx="2134475" cy="700980"/>
        </p:xfrm>
        <a:graphic>
          <a:graphicData uri="http://schemas.openxmlformats.org/drawingml/2006/table">
            <a:tbl>
              <a:tblPr>
                <a:noFill/>
                <a:tableStyleId>{23FB7F4B-1156-4F7C-8525-6247C388B63F}</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1" name="Google Shape;141;p24"/>
          <p:cNvGraphicFramePr/>
          <p:nvPr/>
        </p:nvGraphicFramePr>
        <p:xfrm>
          <a:off x="515700" y="2531575"/>
          <a:ext cx="1366300" cy="350490"/>
        </p:xfrm>
        <a:graphic>
          <a:graphicData uri="http://schemas.openxmlformats.org/drawingml/2006/table">
            <a:tbl>
              <a:tblPr>
                <a:noFill/>
                <a:tableStyleId>{23FB7F4B-1156-4F7C-8525-6247C388B63F}</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2" name="Google Shape;142;p24"/>
          <p:cNvGraphicFramePr/>
          <p:nvPr/>
        </p:nvGraphicFramePr>
        <p:xfrm>
          <a:off x="515700" y="3177225"/>
          <a:ext cx="1366300" cy="350490"/>
        </p:xfrm>
        <a:graphic>
          <a:graphicData uri="http://schemas.openxmlformats.org/drawingml/2006/table">
            <a:tbl>
              <a:tblPr>
                <a:noFill/>
                <a:tableStyleId>{23FB7F4B-1156-4F7C-8525-6247C388B63F}</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3" name="Google Shape;143;p24"/>
          <p:cNvGraphicFramePr/>
          <p:nvPr/>
        </p:nvGraphicFramePr>
        <p:xfrm>
          <a:off x="4439730" y="3654038"/>
          <a:ext cx="2134475" cy="868620"/>
        </p:xfrm>
        <a:graphic>
          <a:graphicData uri="http://schemas.openxmlformats.org/drawingml/2006/table">
            <a:tbl>
              <a:tblPr>
                <a:noFill/>
                <a:tableStyleId>{23FB7F4B-1156-4F7C-8525-6247C388B63F}</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4" name="Google Shape;144;p24"/>
          <p:cNvGraphicFramePr/>
          <p:nvPr/>
        </p:nvGraphicFramePr>
        <p:xfrm>
          <a:off x="6838660" y="2531563"/>
          <a:ext cx="2142625" cy="904280"/>
        </p:xfrm>
        <a:graphic>
          <a:graphicData uri="http://schemas.openxmlformats.org/drawingml/2006/table">
            <a:tbl>
              <a:tblPr>
                <a:noFill/>
                <a:tableStyleId>{23FB7F4B-1156-4F7C-8525-6247C388B63F}</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5" name="Google Shape;145;p24"/>
          <p:cNvGraphicFramePr/>
          <p:nvPr/>
        </p:nvGraphicFramePr>
        <p:xfrm>
          <a:off x="4439720" y="2531575"/>
          <a:ext cx="2134475" cy="700980"/>
        </p:xfrm>
        <a:graphic>
          <a:graphicData uri="http://schemas.openxmlformats.org/drawingml/2006/table">
            <a:tbl>
              <a:tblPr>
                <a:noFill/>
                <a:tableStyleId>{23FB7F4B-1156-4F7C-8525-6247C388B63F}</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6" name="Google Shape;146;p24"/>
          <p:cNvGraphicFramePr/>
          <p:nvPr/>
        </p:nvGraphicFramePr>
        <p:xfrm>
          <a:off x="6838650" y="3654050"/>
          <a:ext cx="2142625" cy="783840"/>
        </p:xfrm>
        <a:graphic>
          <a:graphicData uri="http://schemas.openxmlformats.org/drawingml/2006/table">
            <a:tbl>
              <a:tblPr>
                <a:noFill/>
                <a:tableStyleId>{23FB7F4B-1156-4F7C-8525-6247C388B63F}</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7" name="Google Shape;147;p24"/>
          <p:cNvGraphicFramePr/>
          <p:nvPr/>
        </p:nvGraphicFramePr>
        <p:xfrm>
          <a:off x="515688" y="3822875"/>
          <a:ext cx="1366300" cy="350490"/>
        </p:xfrm>
        <a:graphic>
          <a:graphicData uri="http://schemas.openxmlformats.org/drawingml/2006/table">
            <a:tbl>
              <a:tblPr>
                <a:noFill/>
                <a:tableStyleId>{23FB7F4B-1156-4F7C-8525-6247C388B63F}</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graphicFrame>
        <p:nvGraphicFramePr>
          <p:cNvPr id="357" name="Google Shape;357;p42"/>
          <p:cNvGraphicFramePr/>
          <p:nvPr/>
        </p:nvGraphicFramePr>
        <p:xfrm>
          <a:off x="6685300" y="852700"/>
          <a:ext cx="2142625" cy="1371540"/>
        </p:xfrm>
        <a:graphic>
          <a:graphicData uri="http://schemas.openxmlformats.org/drawingml/2006/table">
            <a:tbl>
              <a:tblPr>
                <a:noFill/>
                <a:tableStyleId>{23FB7F4B-1156-4F7C-8525-6247C388B63F}</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Would a food chain or a food web be better to see the impacts of change on the whole ecosystem?</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58" name="Google Shape;358;p42"/>
          <p:cNvSpPr txBox="1"/>
          <p:nvPr/>
        </p:nvSpPr>
        <p:spPr>
          <a:xfrm>
            <a:off x="456700" y="906425"/>
            <a:ext cx="6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a:solidFill>
                  <a:schemeClr val="dk1"/>
                </a:solidFill>
                <a:latin typeface="Century Gothic"/>
                <a:ea typeface="Century Gothic"/>
                <a:cs typeface="Century Gothic"/>
                <a:sym typeface="Century Gothic"/>
              </a:rPr>
              <a:t>Ecosystems are complex and changes for one organism can impact the whole system.</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GB" sz="1600">
                <a:solidFill>
                  <a:schemeClr val="dk1"/>
                </a:solidFill>
                <a:latin typeface="Century Gothic"/>
                <a:ea typeface="Century Gothic"/>
                <a:cs typeface="Century Gothic"/>
                <a:sym typeface="Century Gothic"/>
              </a:rPr>
              <a:t>Food webs allow us to identify the effects of ecosystem change more easily.</a:t>
            </a:r>
            <a:endParaRPr sz="1600">
              <a:solidFill>
                <a:schemeClr val="dk1"/>
              </a:solidFill>
              <a:latin typeface="Century Gothic"/>
              <a:ea typeface="Century Gothic"/>
              <a:cs typeface="Century Gothic"/>
              <a:sym typeface="Century Gothic"/>
            </a:endParaRPr>
          </a:p>
        </p:txBody>
      </p:sp>
      <p:grpSp>
        <p:nvGrpSpPr>
          <p:cNvPr id="359" name="Google Shape;359;p42"/>
          <p:cNvGrpSpPr/>
          <p:nvPr/>
        </p:nvGrpSpPr>
        <p:grpSpPr>
          <a:xfrm>
            <a:off x="2052210" y="2462270"/>
            <a:ext cx="4131003" cy="2339131"/>
            <a:chOff x="5745538" y="1787750"/>
            <a:chExt cx="3661913" cy="2241191"/>
          </a:xfrm>
        </p:grpSpPr>
        <p:pic>
          <p:nvPicPr>
            <p:cNvPr id="360" name="Google Shape;360;p42"/>
            <p:cNvPicPr preferRelativeResize="0"/>
            <p:nvPr/>
          </p:nvPicPr>
          <p:blipFill>
            <a:blip r:embed="rId3">
              <a:alphaModFix/>
            </a:blip>
            <a:stretch>
              <a:fillRect/>
            </a:stretch>
          </p:blipFill>
          <p:spPr>
            <a:xfrm>
              <a:off x="5946251" y="1787762"/>
              <a:ext cx="2985601" cy="2241179"/>
            </a:xfrm>
            <a:prstGeom prst="rect">
              <a:avLst/>
            </a:prstGeom>
            <a:noFill/>
            <a:ln>
              <a:noFill/>
            </a:ln>
          </p:spPr>
        </p:pic>
        <p:sp>
          <p:nvSpPr>
            <p:cNvPr id="361" name="Google Shape;361;p42"/>
            <p:cNvSpPr txBox="1"/>
            <p:nvPr/>
          </p:nvSpPr>
          <p:spPr>
            <a:xfrm>
              <a:off x="8183450" y="2711500"/>
              <a:ext cx="1224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Kangaroo</a:t>
              </a:r>
              <a:endParaRPr sz="1200">
                <a:latin typeface="Century Gothic"/>
                <a:ea typeface="Century Gothic"/>
                <a:cs typeface="Century Gothic"/>
                <a:sym typeface="Century Gothic"/>
              </a:endParaRPr>
            </a:p>
          </p:txBody>
        </p:sp>
        <p:sp>
          <p:nvSpPr>
            <p:cNvPr id="362" name="Google Shape;362;p42"/>
            <p:cNvSpPr txBox="1"/>
            <p:nvPr/>
          </p:nvSpPr>
          <p:spPr>
            <a:xfrm>
              <a:off x="7485713" y="178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Dingo</a:t>
              </a:r>
              <a:endParaRPr sz="1200">
                <a:latin typeface="Century Gothic"/>
                <a:ea typeface="Century Gothic"/>
                <a:cs typeface="Century Gothic"/>
                <a:sym typeface="Century Gothic"/>
              </a:endParaRPr>
            </a:p>
          </p:txBody>
        </p:sp>
        <p:sp>
          <p:nvSpPr>
            <p:cNvPr id="363" name="Google Shape;363;p42"/>
            <p:cNvSpPr txBox="1"/>
            <p:nvPr/>
          </p:nvSpPr>
          <p:spPr>
            <a:xfrm>
              <a:off x="6963175" y="32950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Bilby</a:t>
              </a:r>
              <a:endParaRPr sz="1200">
                <a:latin typeface="Century Gothic"/>
                <a:ea typeface="Century Gothic"/>
                <a:cs typeface="Century Gothic"/>
                <a:sym typeface="Century Gothic"/>
              </a:endParaRPr>
            </a:p>
          </p:txBody>
        </p:sp>
        <p:sp>
          <p:nvSpPr>
            <p:cNvPr id="364" name="Google Shape;364;p42"/>
            <p:cNvSpPr txBox="1"/>
            <p:nvPr/>
          </p:nvSpPr>
          <p:spPr>
            <a:xfrm>
              <a:off x="6205363" y="335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Rabbit</a:t>
              </a:r>
              <a:endParaRPr sz="1200">
                <a:latin typeface="Century Gothic"/>
                <a:ea typeface="Century Gothic"/>
                <a:cs typeface="Century Gothic"/>
                <a:sym typeface="Century Gothic"/>
              </a:endParaRPr>
            </a:p>
          </p:txBody>
        </p:sp>
        <p:sp>
          <p:nvSpPr>
            <p:cNvPr id="365" name="Google Shape;365;p42"/>
            <p:cNvSpPr txBox="1"/>
            <p:nvPr/>
          </p:nvSpPr>
          <p:spPr>
            <a:xfrm>
              <a:off x="5745538" y="270870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Fox</a:t>
              </a:r>
              <a:endParaRPr sz="1200">
                <a:latin typeface="Century Gothic"/>
                <a:ea typeface="Century Gothic"/>
                <a:cs typeface="Century Gothic"/>
                <a:sym typeface="Century Gothic"/>
              </a:endParaRPr>
            </a:p>
          </p:txBody>
        </p:sp>
        <p:sp>
          <p:nvSpPr>
            <p:cNvPr id="366" name="Google Shape;366;p42"/>
            <p:cNvSpPr txBox="1"/>
            <p:nvPr/>
          </p:nvSpPr>
          <p:spPr>
            <a:xfrm>
              <a:off x="7560975" y="28957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Feral Cat</a:t>
              </a:r>
              <a:endParaRPr sz="1200">
                <a:latin typeface="Century Gothic"/>
                <a:ea typeface="Century Gothic"/>
                <a:cs typeface="Century Gothic"/>
                <a:sym typeface="Century Gothic"/>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sp>
        <p:nvSpPr>
          <p:cNvPr id="372" name="Google Shape;372;p43"/>
          <p:cNvSpPr txBox="1">
            <a:spLocks noGrp="1"/>
          </p:cNvSpPr>
          <p:nvPr>
            <p:ph type="body" idx="2"/>
          </p:nvPr>
        </p:nvSpPr>
        <p:spPr>
          <a:xfrm>
            <a:off x="552550" y="679650"/>
            <a:ext cx="5456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There are many different organisms that live in an ecosystem, often represented using food webs. Within an ecosystem there are populations of organisms.</a:t>
            </a:r>
            <a:endParaRPr sz="1600"/>
          </a:p>
          <a:p>
            <a:pPr marL="0" lvl="0" indent="0" algn="l" rtl="0">
              <a:spcBef>
                <a:spcPts val="1600"/>
              </a:spcBef>
              <a:spcAft>
                <a:spcPts val="0"/>
              </a:spcAft>
              <a:buNone/>
            </a:pPr>
            <a:r>
              <a:rPr lang="en-GB" sz="1600"/>
              <a:t>A population change₁ within an ecosystem can occur because of a number of factors:</a:t>
            </a:r>
            <a:endParaRPr sz="1600"/>
          </a:p>
          <a:p>
            <a:pPr marL="457200" lvl="0" indent="-330200" algn="l" rtl="0">
              <a:spcBef>
                <a:spcPts val="0"/>
              </a:spcBef>
              <a:spcAft>
                <a:spcPts val="0"/>
              </a:spcAft>
              <a:buSzPts val="1600"/>
              <a:buChar char="●"/>
            </a:pPr>
            <a:r>
              <a:rPr lang="en-GB" sz="1600"/>
              <a:t>Competition </a:t>
            </a:r>
            <a:endParaRPr sz="1600"/>
          </a:p>
          <a:p>
            <a:pPr marL="457200" lvl="0" indent="-330200" algn="l" rtl="0">
              <a:spcBef>
                <a:spcPts val="0"/>
              </a:spcBef>
              <a:spcAft>
                <a:spcPts val="0"/>
              </a:spcAft>
              <a:buSzPts val="1600"/>
              <a:buChar char="●"/>
            </a:pPr>
            <a:r>
              <a:rPr lang="en-GB" sz="1600"/>
              <a:t>Predation</a:t>
            </a:r>
            <a:endParaRPr sz="1600"/>
          </a:p>
          <a:p>
            <a:pPr marL="457200" lvl="0" indent="-330200" algn="l" rtl="0">
              <a:spcBef>
                <a:spcPts val="0"/>
              </a:spcBef>
              <a:spcAft>
                <a:spcPts val="0"/>
              </a:spcAft>
              <a:buSzPts val="1600"/>
              <a:buChar char="●"/>
            </a:pPr>
            <a:r>
              <a:rPr lang="en-GB" sz="1600"/>
              <a:t>Disease</a:t>
            </a:r>
            <a:endParaRPr sz="1600"/>
          </a:p>
          <a:p>
            <a:pPr marL="457200" lvl="0" indent="-330200" algn="l" rtl="0">
              <a:spcBef>
                <a:spcPts val="0"/>
              </a:spcBef>
              <a:spcAft>
                <a:spcPts val="0"/>
              </a:spcAft>
              <a:buSzPts val="1600"/>
              <a:buChar char="●"/>
            </a:pPr>
            <a:r>
              <a:rPr lang="en-GB" sz="1600"/>
              <a:t>Changes in environmental conditions</a:t>
            </a:r>
            <a:endParaRPr sz="1600"/>
          </a:p>
          <a:p>
            <a:pPr marL="0" lvl="0" indent="0" algn="l" rtl="0">
              <a:spcBef>
                <a:spcPts val="1600"/>
              </a:spcBef>
              <a:spcAft>
                <a:spcPts val="1600"/>
              </a:spcAft>
              <a:buNone/>
            </a:pPr>
            <a:r>
              <a:rPr lang="en-GB" sz="1600"/>
              <a:t>Changes in a population within an ecosystem will impact on the other species in a food web due to modified competition for resources and changes to predator-prey relationships.</a:t>
            </a:r>
            <a:endParaRPr sz="1600"/>
          </a:p>
        </p:txBody>
      </p:sp>
      <p:graphicFrame>
        <p:nvGraphicFramePr>
          <p:cNvPr id="373" name="Google Shape;373;p43"/>
          <p:cNvGraphicFramePr/>
          <p:nvPr/>
        </p:nvGraphicFramePr>
        <p:xfrm>
          <a:off x="6793313" y="476350"/>
          <a:ext cx="2142625" cy="1371540"/>
        </p:xfrm>
        <a:graphic>
          <a:graphicData uri="http://schemas.openxmlformats.org/drawingml/2006/table">
            <a:tbl>
              <a:tblPr>
                <a:noFill/>
                <a:tableStyleId>{23FB7F4B-1156-4F7C-8525-6247C388B63F}</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would happen to the populations of organisms in this ecosystem if there was a drought?</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74" name="Google Shape;374;p43"/>
          <p:cNvPicPr preferRelativeResize="0"/>
          <p:nvPr/>
        </p:nvPicPr>
        <p:blipFill>
          <a:blip r:embed="rId3">
            <a:alphaModFix/>
          </a:blip>
          <a:stretch>
            <a:fillRect/>
          </a:stretch>
        </p:blipFill>
        <p:spPr>
          <a:xfrm>
            <a:off x="5946251" y="1787762"/>
            <a:ext cx="2985601" cy="2241179"/>
          </a:xfrm>
          <a:prstGeom prst="rect">
            <a:avLst/>
          </a:prstGeom>
          <a:noFill/>
          <a:ln>
            <a:noFill/>
          </a:ln>
        </p:spPr>
      </p:pic>
      <p:sp>
        <p:nvSpPr>
          <p:cNvPr id="375" name="Google Shape;375;p43"/>
          <p:cNvSpPr txBox="1"/>
          <p:nvPr/>
        </p:nvSpPr>
        <p:spPr>
          <a:xfrm>
            <a:off x="8183450" y="2711500"/>
            <a:ext cx="1224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Kangaroo</a:t>
            </a:r>
            <a:endParaRPr sz="1200">
              <a:latin typeface="Century Gothic"/>
              <a:ea typeface="Century Gothic"/>
              <a:cs typeface="Century Gothic"/>
              <a:sym typeface="Century Gothic"/>
            </a:endParaRPr>
          </a:p>
        </p:txBody>
      </p:sp>
      <p:sp>
        <p:nvSpPr>
          <p:cNvPr id="376" name="Google Shape;376;p43"/>
          <p:cNvSpPr txBox="1"/>
          <p:nvPr/>
        </p:nvSpPr>
        <p:spPr>
          <a:xfrm>
            <a:off x="7485713" y="178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Dingo</a:t>
            </a:r>
            <a:endParaRPr sz="1200">
              <a:latin typeface="Century Gothic"/>
              <a:ea typeface="Century Gothic"/>
              <a:cs typeface="Century Gothic"/>
              <a:sym typeface="Century Gothic"/>
            </a:endParaRPr>
          </a:p>
        </p:txBody>
      </p:sp>
      <p:sp>
        <p:nvSpPr>
          <p:cNvPr id="377" name="Google Shape;377;p43"/>
          <p:cNvSpPr txBox="1"/>
          <p:nvPr/>
        </p:nvSpPr>
        <p:spPr>
          <a:xfrm>
            <a:off x="6963175" y="32950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Bilby</a:t>
            </a:r>
            <a:endParaRPr sz="1200">
              <a:latin typeface="Century Gothic"/>
              <a:ea typeface="Century Gothic"/>
              <a:cs typeface="Century Gothic"/>
              <a:sym typeface="Century Gothic"/>
            </a:endParaRPr>
          </a:p>
        </p:txBody>
      </p:sp>
      <p:sp>
        <p:nvSpPr>
          <p:cNvPr id="378" name="Google Shape;378;p43"/>
          <p:cNvSpPr txBox="1"/>
          <p:nvPr/>
        </p:nvSpPr>
        <p:spPr>
          <a:xfrm>
            <a:off x="6205363" y="335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Rabbit</a:t>
            </a:r>
            <a:endParaRPr sz="1200">
              <a:latin typeface="Century Gothic"/>
              <a:ea typeface="Century Gothic"/>
              <a:cs typeface="Century Gothic"/>
              <a:sym typeface="Century Gothic"/>
            </a:endParaRPr>
          </a:p>
        </p:txBody>
      </p:sp>
      <p:sp>
        <p:nvSpPr>
          <p:cNvPr id="379" name="Google Shape;379;p43"/>
          <p:cNvSpPr txBox="1"/>
          <p:nvPr/>
        </p:nvSpPr>
        <p:spPr>
          <a:xfrm>
            <a:off x="5745538" y="270870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Fox</a:t>
            </a:r>
            <a:endParaRPr sz="1200">
              <a:latin typeface="Century Gothic"/>
              <a:ea typeface="Century Gothic"/>
              <a:cs typeface="Century Gothic"/>
              <a:sym typeface="Century Gothic"/>
            </a:endParaRPr>
          </a:p>
        </p:txBody>
      </p:sp>
      <p:sp>
        <p:nvSpPr>
          <p:cNvPr id="380" name="Google Shape;380;p43"/>
          <p:cNvSpPr txBox="1"/>
          <p:nvPr/>
        </p:nvSpPr>
        <p:spPr>
          <a:xfrm>
            <a:off x="7560975" y="28957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Feral Cat</a:t>
            </a:r>
            <a:endParaRPr sz="1200">
              <a:latin typeface="Century Gothic"/>
              <a:ea typeface="Century Gothic"/>
              <a:cs typeface="Century Gothic"/>
              <a:sym typeface="Century Gothic"/>
            </a:endParaRPr>
          </a:p>
        </p:txBody>
      </p:sp>
      <p:graphicFrame>
        <p:nvGraphicFramePr>
          <p:cNvPr id="381" name="Google Shape;381;p43"/>
          <p:cNvGraphicFramePr/>
          <p:nvPr/>
        </p:nvGraphicFramePr>
        <p:xfrm>
          <a:off x="5946238" y="4006800"/>
          <a:ext cx="2985600" cy="1036260"/>
        </p:xfrm>
        <a:graphic>
          <a:graphicData uri="http://schemas.openxmlformats.org/drawingml/2006/table">
            <a:tbl>
              <a:tblPr>
                <a:noFill/>
                <a:tableStyleId>{23FB7F4B-1156-4F7C-8525-6247C388B63F}</a:tableStyleId>
              </a:tblPr>
              <a:tblGrid>
                <a:gridCol w="2985600">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would happen to Bilby and Kangaroo populations if the rabbits were removed from this food web by disease?</a:t>
                      </a: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4"/>
          <p:cNvSpPr txBox="1">
            <a:spLocks noGrp="1"/>
          </p:cNvSpPr>
          <p:nvPr>
            <p:ph type="subTitle" idx="1"/>
          </p:nvPr>
        </p:nvSpPr>
        <p:spPr>
          <a:xfrm>
            <a:off x="95500" y="266050"/>
            <a:ext cx="43203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sp>
        <p:nvSpPr>
          <p:cNvPr id="387" name="Google Shape;387;p44"/>
          <p:cNvSpPr txBox="1">
            <a:spLocks noGrp="1"/>
          </p:cNvSpPr>
          <p:nvPr>
            <p:ph type="body" idx="2"/>
          </p:nvPr>
        </p:nvSpPr>
        <p:spPr>
          <a:xfrm>
            <a:off x="552550" y="1563250"/>
            <a:ext cx="4164300" cy="298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GB" sz="1600"/>
              <a:t>What is a population?</a:t>
            </a:r>
            <a:endParaRPr sz="1600"/>
          </a:p>
          <a:p>
            <a:pPr marL="457200" lvl="0" indent="-330200" algn="l" rtl="0">
              <a:spcBef>
                <a:spcPts val="0"/>
              </a:spcBef>
              <a:spcAft>
                <a:spcPts val="0"/>
              </a:spcAft>
              <a:buSzPts val="1600"/>
              <a:buAutoNum type="arabicPeriod"/>
            </a:pPr>
            <a:r>
              <a:rPr lang="en-GB" sz="1600"/>
              <a:t>What is an introduced species?</a:t>
            </a:r>
            <a:endParaRPr sz="1600"/>
          </a:p>
          <a:p>
            <a:pPr marL="457200" lvl="0" indent="-330200" algn="l" rtl="0">
              <a:spcBef>
                <a:spcPts val="0"/>
              </a:spcBef>
              <a:spcAft>
                <a:spcPts val="0"/>
              </a:spcAft>
              <a:buSzPts val="1600"/>
              <a:buAutoNum type="arabicPeriod"/>
            </a:pPr>
            <a:r>
              <a:rPr lang="en-GB" sz="1600"/>
              <a:t>What factors can cause population changes?</a:t>
            </a:r>
            <a:endParaRPr sz="1600"/>
          </a:p>
          <a:p>
            <a:pPr marL="0" lvl="0" indent="0" algn="l" rtl="0">
              <a:spcBef>
                <a:spcPts val="1600"/>
              </a:spcBef>
              <a:spcAft>
                <a:spcPts val="0"/>
              </a:spcAft>
              <a:buNone/>
            </a:pPr>
            <a:r>
              <a:rPr lang="en-GB" sz="1600"/>
              <a:t>Using the food web on the right:</a:t>
            </a:r>
            <a:endParaRPr sz="1600"/>
          </a:p>
          <a:p>
            <a:pPr marL="457200" lvl="0" indent="-323850" algn="l" rtl="0">
              <a:spcBef>
                <a:spcPts val="0"/>
              </a:spcBef>
              <a:spcAft>
                <a:spcPts val="0"/>
              </a:spcAft>
              <a:buSzPts val="1500"/>
              <a:buAutoNum type="arabicPeriod"/>
            </a:pPr>
            <a:r>
              <a:rPr lang="en-GB" sz="1500"/>
              <a:t>What impact is the introduced species </a:t>
            </a:r>
            <a:r>
              <a:rPr lang="en-GB" sz="1500" b="1"/>
              <a:t>mouse</a:t>
            </a:r>
            <a:r>
              <a:rPr lang="en-GB" sz="1500"/>
              <a:t> having on this food web?</a:t>
            </a:r>
            <a:endParaRPr sz="1500"/>
          </a:p>
          <a:p>
            <a:pPr marL="457200" lvl="0" indent="-323850" algn="l" rtl="0">
              <a:spcBef>
                <a:spcPts val="0"/>
              </a:spcBef>
              <a:spcAft>
                <a:spcPts val="0"/>
              </a:spcAft>
              <a:buSzPts val="1500"/>
              <a:buAutoNum type="arabicPeriod"/>
            </a:pPr>
            <a:r>
              <a:rPr lang="en-GB" sz="1500"/>
              <a:t>Which species would be affected if dieback disease reduced the health of the </a:t>
            </a:r>
            <a:r>
              <a:rPr lang="en-GB" sz="1500" b="1"/>
              <a:t>trees</a:t>
            </a:r>
            <a:r>
              <a:rPr lang="en-GB" sz="1500"/>
              <a:t> and their population decreased?</a:t>
            </a:r>
            <a:endParaRPr sz="1500"/>
          </a:p>
          <a:p>
            <a:pPr marL="0" lvl="0" indent="0" algn="l" rtl="0">
              <a:spcBef>
                <a:spcPts val="1600"/>
              </a:spcBef>
              <a:spcAft>
                <a:spcPts val="1600"/>
              </a:spcAft>
              <a:buNone/>
            </a:pPr>
            <a:endParaRPr/>
          </a:p>
        </p:txBody>
      </p:sp>
      <p:sp>
        <p:nvSpPr>
          <p:cNvPr id="388" name="Google Shape;388;p44"/>
          <p:cNvSpPr/>
          <p:nvPr/>
        </p:nvSpPr>
        <p:spPr>
          <a:xfrm>
            <a:off x="552550" y="858550"/>
            <a:ext cx="4164300" cy="704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Complete the questions below in your book.</a:t>
            </a:r>
            <a:endParaRPr sz="1800">
              <a:latin typeface="Century Gothic"/>
              <a:ea typeface="Century Gothic"/>
              <a:cs typeface="Century Gothic"/>
              <a:sym typeface="Century Gothic"/>
            </a:endParaRPr>
          </a:p>
        </p:txBody>
      </p:sp>
      <p:pic>
        <p:nvPicPr>
          <p:cNvPr id="389" name="Google Shape;389;p44"/>
          <p:cNvPicPr preferRelativeResize="0"/>
          <p:nvPr/>
        </p:nvPicPr>
        <p:blipFill rotWithShape="1">
          <a:blip r:embed="rId3">
            <a:alphaModFix/>
          </a:blip>
          <a:srcRect t="3558"/>
          <a:stretch/>
        </p:blipFill>
        <p:spPr>
          <a:xfrm>
            <a:off x="4779625" y="31350"/>
            <a:ext cx="4248758" cy="5080776"/>
          </a:xfrm>
          <a:prstGeom prst="rect">
            <a:avLst/>
          </a:prstGeom>
          <a:noFill/>
          <a:ln>
            <a:noFill/>
          </a:ln>
        </p:spPr>
      </p:pic>
      <p:pic>
        <p:nvPicPr>
          <p:cNvPr id="6" name="Picture 5" descr="Image result for pencil">
            <a:extLst>
              <a:ext uri="{FF2B5EF4-FFF2-40B4-BE49-F238E27FC236}">
                <a16:creationId xmlns:a16="http://schemas.microsoft.com/office/drawing/2014/main" id="{DEDC8EFB-B0B8-476C-94FF-322CA9BA3B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401722" y="3135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5"/>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predict the effects of introduced species and population changes on local habitats using food webs.</a:t>
            </a:r>
            <a:endParaRPr/>
          </a:p>
        </p:txBody>
      </p:sp>
      <p:graphicFrame>
        <p:nvGraphicFramePr>
          <p:cNvPr id="395" name="Google Shape;395;p45"/>
          <p:cNvGraphicFramePr/>
          <p:nvPr/>
        </p:nvGraphicFramePr>
        <p:xfrm>
          <a:off x="6793300" y="4154275"/>
          <a:ext cx="2142625" cy="914330"/>
        </p:xfrm>
        <a:graphic>
          <a:graphicData uri="http://schemas.openxmlformats.org/drawingml/2006/table">
            <a:tbl>
              <a:tblPr>
                <a:noFill/>
                <a:tableStyleId>{23FB7F4B-1156-4F7C-8525-6247C388B63F}</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96" name="Google Shape;396;p45"/>
          <p:cNvSpPr txBox="1">
            <a:spLocks noGrp="1"/>
          </p:cNvSpPr>
          <p:nvPr>
            <p:ph type="body" idx="1"/>
          </p:nvPr>
        </p:nvSpPr>
        <p:spPr>
          <a:xfrm>
            <a:off x="497975" y="2892375"/>
            <a:ext cx="606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introduced species.</a:t>
            </a:r>
            <a:endParaRPr/>
          </a:p>
          <a:p>
            <a:pPr marL="457200" lvl="0" indent="-342900" algn="l" rtl="0">
              <a:spcBef>
                <a:spcPts val="0"/>
              </a:spcBef>
              <a:spcAft>
                <a:spcPts val="0"/>
              </a:spcAft>
              <a:buSzPts val="1800"/>
              <a:buChar char="●"/>
            </a:pPr>
            <a:r>
              <a:rPr lang="en-GB"/>
              <a:t>We will define population.</a:t>
            </a:r>
            <a:endParaRPr/>
          </a:p>
          <a:p>
            <a:pPr marL="457200" lvl="0" indent="-342900" algn="l" rtl="0">
              <a:spcBef>
                <a:spcPts val="0"/>
              </a:spcBef>
              <a:spcAft>
                <a:spcPts val="1600"/>
              </a:spcAft>
              <a:buSzPts val="1800"/>
              <a:buChar char="●"/>
            </a:pPr>
            <a:r>
              <a:rPr lang="en-GB"/>
              <a:t>We will use local examples of introduced species or population changes affecting local habitats.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body" idx="1"/>
          </p:nvPr>
        </p:nvSpPr>
        <p:spPr>
          <a:xfrm>
            <a:off x="709450" y="566200"/>
            <a:ext cx="31293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Construct as many food chains as you can from this example of an Australian coral reef ecosystem.</a:t>
            </a:r>
            <a:endParaRPr/>
          </a:p>
        </p:txBody>
      </p:sp>
      <p:pic>
        <p:nvPicPr>
          <p:cNvPr id="153" name="Google Shape;153;p25"/>
          <p:cNvPicPr preferRelativeResize="0"/>
          <p:nvPr/>
        </p:nvPicPr>
        <p:blipFill rotWithShape="1">
          <a:blip r:embed="rId3">
            <a:alphaModFix/>
          </a:blip>
          <a:srcRect l="77353" t="43767" r="6357" b="39249"/>
          <a:stretch/>
        </p:blipFill>
        <p:spPr>
          <a:xfrm>
            <a:off x="5444551" y="116025"/>
            <a:ext cx="1605799" cy="1204601"/>
          </a:xfrm>
          <a:prstGeom prst="rect">
            <a:avLst/>
          </a:prstGeom>
          <a:noFill/>
          <a:ln>
            <a:noFill/>
          </a:ln>
        </p:spPr>
      </p:pic>
      <p:pic>
        <p:nvPicPr>
          <p:cNvPr id="154" name="Google Shape;154;p25"/>
          <p:cNvPicPr preferRelativeResize="0"/>
          <p:nvPr/>
        </p:nvPicPr>
        <p:blipFill rotWithShape="1">
          <a:blip r:embed="rId3">
            <a:alphaModFix/>
          </a:blip>
          <a:srcRect l="7423" t="44108" r="77132" b="40769"/>
          <a:stretch/>
        </p:blipFill>
        <p:spPr>
          <a:xfrm>
            <a:off x="5595125" y="4026950"/>
            <a:ext cx="1455226" cy="1025276"/>
          </a:xfrm>
          <a:prstGeom prst="rect">
            <a:avLst/>
          </a:prstGeom>
          <a:noFill/>
          <a:ln>
            <a:noFill/>
          </a:ln>
        </p:spPr>
      </p:pic>
      <p:pic>
        <p:nvPicPr>
          <p:cNvPr id="155" name="Google Shape;155;p25"/>
          <p:cNvPicPr preferRelativeResize="0"/>
          <p:nvPr/>
        </p:nvPicPr>
        <p:blipFill rotWithShape="1">
          <a:blip r:embed="rId3">
            <a:alphaModFix/>
          </a:blip>
          <a:srcRect l="25149" t="23300" r="60425" b="58690"/>
          <a:stretch/>
        </p:blipFill>
        <p:spPr>
          <a:xfrm>
            <a:off x="6724075" y="2719313"/>
            <a:ext cx="1267075" cy="1138176"/>
          </a:xfrm>
          <a:prstGeom prst="rect">
            <a:avLst/>
          </a:prstGeom>
          <a:noFill/>
          <a:ln>
            <a:noFill/>
          </a:ln>
        </p:spPr>
      </p:pic>
      <p:pic>
        <p:nvPicPr>
          <p:cNvPr id="156" name="Google Shape;156;p25"/>
          <p:cNvPicPr preferRelativeResize="0"/>
          <p:nvPr/>
        </p:nvPicPr>
        <p:blipFill rotWithShape="1">
          <a:blip r:embed="rId3">
            <a:alphaModFix/>
          </a:blip>
          <a:srcRect l="25636" t="58979" r="60536" b="27768"/>
          <a:stretch/>
        </p:blipFill>
        <p:spPr>
          <a:xfrm>
            <a:off x="4340650" y="2923175"/>
            <a:ext cx="1354849" cy="934325"/>
          </a:xfrm>
          <a:prstGeom prst="rect">
            <a:avLst/>
          </a:prstGeom>
          <a:noFill/>
          <a:ln>
            <a:noFill/>
          </a:ln>
        </p:spPr>
      </p:pic>
      <p:sp>
        <p:nvSpPr>
          <p:cNvPr id="157" name="Google Shape;157;p25"/>
          <p:cNvSpPr txBox="1"/>
          <p:nvPr/>
        </p:nvSpPr>
        <p:spPr>
          <a:xfrm>
            <a:off x="4340675" y="2719325"/>
            <a:ext cx="1354800" cy="292200"/>
          </a:xfrm>
          <a:prstGeom prst="rect">
            <a:avLst/>
          </a:prstGeom>
          <a:solidFill>
            <a:srgbClr val="C9DAF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t>Coral polyps</a:t>
            </a:r>
            <a:endParaRPr sz="1100" b="1"/>
          </a:p>
        </p:txBody>
      </p:sp>
      <p:pic>
        <p:nvPicPr>
          <p:cNvPr id="158" name="Google Shape;158;p25"/>
          <p:cNvPicPr preferRelativeResize="0"/>
          <p:nvPr/>
        </p:nvPicPr>
        <p:blipFill rotWithShape="1">
          <a:blip r:embed="rId3">
            <a:alphaModFix/>
          </a:blip>
          <a:srcRect l="43974" t="49464" r="40866" b="33883"/>
          <a:stretch/>
        </p:blipFill>
        <p:spPr>
          <a:xfrm>
            <a:off x="5444550" y="1528488"/>
            <a:ext cx="1354849" cy="1070790"/>
          </a:xfrm>
          <a:prstGeom prst="rect">
            <a:avLst/>
          </a:prstGeom>
          <a:noFill/>
          <a:ln>
            <a:noFill/>
          </a:ln>
        </p:spPr>
      </p:pic>
      <p:pic>
        <p:nvPicPr>
          <p:cNvPr id="159" name="Google Shape;159;p25"/>
          <p:cNvPicPr preferRelativeResize="0"/>
          <p:nvPr/>
        </p:nvPicPr>
        <p:blipFill rotWithShape="1">
          <a:blip r:embed="rId3">
            <a:alphaModFix/>
          </a:blip>
          <a:srcRect l="43728" t="80727" r="40622" b="2621"/>
          <a:stretch/>
        </p:blipFill>
        <p:spPr>
          <a:xfrm>
            <a:off x="3412275" y="1457500"/>
            <a:ext cx="1455226" cy="1114245"/>
          </a:xfrm>
          <a:prstGeom prst="rect">
            <a:avLst/>
          </a:prstGeom>
          <a:noFill/>
          <a:ln>
            <a:noFill/>
          </a:ln>
        </p:spPr>
      </p:pic>
      <p:pic>
        <p:nvPicPr>
          <p:cNvPr id="160" name="Google Shape;160;p25"/>
          <p:cNvPicPr preferRelativeResize="0"/>
          <p:nvPr/>
        </p:nvPicPr>
        <p:blipFill rotWithShape="1">
          <a:blip r:embed="rId3">
            <a:alphaModFix/>
          </a:blip>
          <a:srcRect l="43483" t="35873" r="40867" b="49606"/>
          <a:stretch/>
        </p:blipFill>
        <p:spPr>
          <a:xfrm>
            <a:off x="7301175" y="1528838"/>
            <a:ext cx="1455226" cy="971571"/>
          </a:xfrm>
          <a:prstGeom prst="rect">
            <a:avLst/>
          </a:prstGeom>
          <a:noFill/>
          <a:ln>
            <a:noFill/>
          </a:ln>
        </p:spPr>
      </p:pic>
      <p:cxnSp>
        <p:nvCxnSpPr>
          <p:cNvPr id="161" name="Google Shape;161;p25"/>
          <p:cNvCxnSpPr/>
          <p:nvPr/>
        </p:nvCxnSpPr>
        <p:spPr>
          <a:xfrm rot="10800000">
            <a:off x="4227575" y="2427025"/>
            <a:ext cx="715200" cy="307800"/>
          </a:xfrm>
          <a:prstGeom prst="straightConnector1">
            <a:avLst/>
          </a:prstGeom>
          <a:noFill/>
          <a:ln w="28575" cap="flat" cmpd="sng">
            <a:solidFill>
              <a:srgbClr val="000000"/>
            </a:solidFill>
            <a:prstDash val="solid"/>
            <a:round/>
            <a:headEnd type="none" w="med" len="med"/>
            <a:tailEnd type="triangle" w="med" len="med"/>
          </a:ln>
        </p:spPr>
      </p:cxnSp>
      <p:cxnSp>
        <p:nvCxnSpPr>
          <p:cNvPr id="162" name="Google Shape;162;p25"/>
          <p:cNvCxnSpPr>
            <a:stCxn id="157" idx="0"/>
          </p:cNvCxnSpPr>
          <p:nvPr/>
        </p:nvCxnSpPr>
        <p:spPr>
          <a:xfrm rot="10800000" flipH="1">
            <a:off x="5018075" y="2527625"/>
            <a:ext cx="457800" cy="191700"/>
          </a:xfrm>
          <a:prstGeom prst="straightConnector1">
            <a:avLst/>
          </a:prstGeom>
          <a:noFill/>
          <a:ln w="28575" cap="flat" cmpd="sng">
            <a:solidFill>
              <a:srgbClr val="000000"/>
            </a:solidFill>
            <a:prstDash val="solid"/>
            <a:round/>
            <a:headEnd type="none" w="med" len="med"/>
            <a:tailEnd type="triangle" w="med" len="med"/>
          </a:ln>
        </p:spPr>
      </p:cxnSp>
      <p:cxnSp>
        <p:nvCxnSpPr>
          <p:cNvPr id="163" name="Google Shape;163;p25"/>
          <p:cNvCxnSpPr>
            <a:stCxn id="154" idx="1"/>
          </p:cNvCxnSpPr>
          <p:nvPr/>
        </p:nvCxnSpPr>
        <p:spPr>
          <a:xfrm rot="10800000">
            <a:off x="4905125" y="3857388"/>
            <a:ext cx="690000" cy="682200"/>
          </a:xfrm>
          <a:prstGeom prst="straightConnector1">
            <a:avLst/>
          </a:prstGeom>
          <a:noFill/>
          <a:ln w="28575" cap="flat" cmpd="sng">
            <a:solidFill>
              <a:srgbClr val="000000"/>
            </a:solidFill>
            <a:prstDash val="solid"/>
            <a:round/>
            <a:headEnd type="none" w="med" len="med"/>
            <a:tailEnd type="triangle" w="med" len="med"/>
          </a:ln>
        </p:spPr>
      </p:cxnSp>
      <p:cxnSp>
        <p:nvCxnSpPr>
          <p:cNvPr id="164" name="Google Shape;164;p25"/>
          <p:cNvCxnSpPr>
            <a:stCxn id="154" idx="3"/>
          </p:cNvCxnSpPr>
          <p:nvPr/>
        </p:nvCxnSpPr>
        <p:spPr>
          <a:xfrm rot="10800000" flipH="1">
            <a:off x="7050351" y="3796488"/>
            <a:ext cx="250800" cy="743100"/>
          </a:xfrm>
          <a:prstGeom prst="straightConnector1">
            <a:avLst/>
          </a:prstGeom>
          <a:noFill/>
          <a:ln w="28575" cap="flat" cmpd="sng">
            <a:solidFill>
              <a:srgbClr val="000000"/>
            </a:solidFill>
            <a:prstDash val="solid"/>
            <a:round/>
            <a:headEnd type="none" w="med" len="med"/>
            <a:tailEnd type="triangle" w="med" len="med"/>
          </a:ln>
        </p:spPr>
      </p:cxnSp>
      <p:cxnSp>
        <p:nvCxnSpPr>
          <p:cNvPr id="165" name="Google Shape;165;p25"/>
          <p:cNvCxnSpPr/>
          <p:nvPr/>
        </p:nvCxnSpPr>
        <p:spPr>
          <a:xfrm rot="10800000" flipH="1">
            <a:off x="7376438" y="2477363"/>
            <a:ext cx="633600" cy="292200"/>
          </a:xfrm>
          <a:prstGeom prst="straightConnector1">
            <a:avLst/>
          </a:prstGeom>
          <a:noFill/>
          <a:ln w="28575" cap="flat" cmpd="sng">
            <a:solidFill>
              <a:srgbClr val="000000"/>
            </a:solidFill>
            <a:prstDash val="solid"/>
            <a:round/>
            <a:headEnd type="none" w="med" len="med"/>
            <a:tailEnd type="triangle" w="med" len="med"/>
          </a:ln>
        </p:spPr>
      </p:cxnSp>
      <p:cxnSp>
        <p:nvCxnSpPr>
          <p:cNvPr id="166" name="Google Shape;166;p25"/>
          <p:cNvCxnSpPr>
            <a:stCxn id="158" idx="0"/>
            <a:endCxn id="153" idx="2"/>
          </p:cNvCxnSpPr>
          <p:nvPr/>
        </p:nvCxnSpPr>
        <p:spPr>
          <a:xfrm rot="10800000" flipH="1">
            <a:off x="6121975" y="1320588"/>
            <a:ext cx="125400" cy="207900"/>
          </a:xfrm>
          <a:prstGeom prst="straightConnector1">
            <a:avLst/>
          </a:prstGeom>
          <a:noFill/>
          <a:ln w="28575" cap="flat" cmpd="sng">
            <a:solidFill>
              <a:srgbClr val="000000"/>
            </a:solidFill>
            <a:prstDash val="solid"/>
            <a:round/>
            <a:headEnd type="none" w="med" len="med"/>
            <a:tailEnd type="triangle" w="med" len="med"/>
          </a:ln>
        </p:spPr>
      </p:cxnSp>
      <p:cxnSp>
        <p:nvCxnSpPr>
          <p:cNvPr id="167" name="Google Shape;167;p25"/>
          <p:cNvCxnSpPr>
            <a:stCxn id="160" idx="0"/>
          </p:cNvCxnSpPr>
          <p:nvPr/>
        </p:nvCxnSpPr>
        <p:spPr>
          <a:xfrm rot="10800000">
            <a:off x="7050488" y="1136438"/>
            <a:ext cx="978300" cy="392400"/>
          </a:xfrm>
          <a:prstGeom prst="straightConnector1">
            <a:avLst/>
          </a:prstGeom>
          <a:noFill/>
          <a:ln w="28575" cap="flat" cmpd="sng">
            <a:solidFill>
              <a:srgbClr val="000000"/>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ORGANISM</a:t>
            </a:r>
            <a:endParaRPr sz="4800"/>
          </a:p>
          <a:p>
            <a:pPr marL="0" lvl="0" indent="0" algn="r" rtl="0">
              <a:spcBef>
                <a:spcPts val="0"/>
              </a:spcBef>
              <a:spcAft>
                <a:spcPts val="1600"/>
              </a:spcAft>
              <a:buNone/>
            </a:pPr>
            <a:r>
              <a:rPr lang="en-GB" sz="4800">
                <a:solidFill>
                  <a:srgbClr val="0B5394"/>
                </a:solidFill>
              </a:rPr>
              <a:t>LIVING THING</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CLASSIFICATION</a:t>
            </a:r>
            <a:endParaRPr sz="4800"/>
          </a:p>
          <a:p>
            <a:pPr marL="0" lvl="0" indent="0" algn="r" rtl="0">
              <a:spcBef>
                <a:spcPts val="0"/>
              </a:spcBef>
              <a:spcAft>
                <a:spcPts val="1600"/>
              </a:spcAft>
              <a:buNone/>
            </a:pPr>
            <a:r>
              <a:rPr lang="en-GB" sz="3300">
                <a:solidFill>
                  <a:srgbClr val="0B5394"/>
                </a:solidFill>
              </a:rPr>
              <a:t>SORTING BY CHARACTERISTICS</a:t>
            </a:r>
            <a:endParaRPr sz="33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HABITAT</a:t>
            </a:r>
            <a:endParaRPr sz="4800"/>
          </a:p>
          <a:p>
            <a:pPr marL="0" lvl="0" indent="0" algn="r" rtl="0">
              <a:spcBef>
                <a:spcPts val="0"/>
              </a:spcBef>
              <a:spcAft>
                <a:spcPts val="1600"/>
              </a:spcAft>
              <a:buNone/>
            </a:pPr>
            <a:r>
              <a:rPr lang="en-GB" sz="4800">
                <a:solidFill>
                  <a:srgbClr val="0B5394"/>
                </a:solidFill>
              </a:rPr>
              <a:t>WHERE AN ORGANISM LIVES</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FOOD CHAIN</a:t>
            </a:r>
            <a:endParaRPr sz="4800"/>
          </a:p>
          <a:p>
            <a:pPr marL="0" lvl="0" indent="0" algn="r" rtl="0">
              <a:spcBef>
                <a:spcPts val="0"/>
              </a:spcBef>
              <a:spcAft>
                <a:spcPts val="1600"/>
              </a:spcAft>
              <a:buNone/>
            </a:pPr>
            <a:r>
              <a:rPr lang="en-GB" sz="2600">
                <a:solidFill>
                  <a:srgbClr val="0B5394"/>
                </a:solidFill>
              </a:rPr>
              <a:t>SHOWS TRANSFER OF ENERGY BETWEEN ORGANISMS</a:t>
            </a:r>
            <a:endParaRPr sz="2600">
              <a:solidFill>
                <a:srgbClr val="0B539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FOOD WEB</a:t>
            </a:r>
            <a:endParaRPr sz="4800"/>
          </a:p>
          <a:p>
            <a:pPr marL="0" lvl="0" indent="0" algn="r" rtl="0">
              <a:spcBef>
                <a:spcPts val="0"/>
              </a:spcBef>
              <a:spcAft>
                <a:spcPts val="1600"/>
              </a:spcAft>
              <a:buNone/>
            </a:pPr>
            <a:r>
              <a:rPr lang="en-GB" sz="2600">
                <a:solidFill>
                  <a:srgbClr val="0B5394"/>
                </a:solidFill>
              </a:rPr>
              <a:t>SHOWS TRANSFER OF ENERGY WITHIN ECOSYSTEMS</a:t>
            </a:r>
            <a:endParaRPr sz="2600">
              <a:solidFill>
                <a:srgbClr val="0B539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body" idx="1"/>
          </p:nvPr>
        </p:nvSpPr>
        <p:spPr>
          <a:xfrm>
            <a:off x="403275" y="383675"/>
            <a:ext cx="2871000" cy="42795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GB">
                <a:solidFill>
                  <a:schemeClr val="dk1"/>
                </a:solidFill>
              </a:rPr>
              <a:t>Identify whether the animals are herbivores, omnivores or carnivores:</a:t>
            </a:r>
            <a:endParaRPr>
              <a:solidFill>
                <a:schemeClr val="dk1"/>
              </a:solidFill>
            </a:endParaRPr>
          </a:p>
          <a:p>
            <a:pPr marL="457200" lvl="0" indent="-342900" algn="l" rtl="0">
              <a:lnSpc>
                <a:spcPct val="100000"/>
              </a:lnSpc>
              <a:spcBef>
                <a:spcPts val="1000"/>
              </a:spcBef>
              <a:spcAft>
                <a:spcPts val="0"/>
              </a:spcAft>
              <a:buClr>
                <a:schemeClr val="dk1"/>
              </a:buClr>
              <a:buSzPts val="1800"/>
              <a:buAutoNum type="arabicPeriod"/>
            </a:pPr>
            <a:r>
              <a:rPr lang="en-GB">
                <a:solidFill>
                  <a:schemeClr val="dk1"/>
                </a:solidFill>
              </a:rPr>
              <a:t>Black Bear</a:t>
            </a:r>
            <a:endParaRPr>
              <a:solidFill>
                <a:schemeClr val="dk1"/>
              </a:solidFill>
            </a:endParaRPr>
          </a:p>
          <a:p>
            <a:pPr marL="457200" lvl="0" indent="-342900" algn="l" rtl="0">
              <a:lnSpc>
                <a:spcPct val="100000"/>
              </a:lnSpc>
              <a:spcBef>
                <a:spcPts val="0"/>
              </a:spcBef>
              <a:spcAft>
                <a:spcPts val="0"/>
              </a:spcAft>
              <a:buClr>
                <a:schemeClr val="dk1"/>
              </a:buClr>
              <a:buSzPts val="1800"/>
              <a:buAutoNum type="arabicPeriod"/>
            </a:pPr>
            <a:r>
              <a:rPr lang="en-GB">
                <a:solidFill>
                  <a:schemeClr val="dk1"/>
                </a:solidFill>
              </a:rPr>
              <a:t>Shark</a:t>
            </a:r>
            <a:endParaRPr>
              <a:solidFill>
                <a:schemeClr val="dk1"/>
              </a:solidFill>
            </a:endParaRPr>
          </a:p>
          <a:p>
            <a:pPr marL="457200" lvl="0" indent="-342900" algn="l" rtl="0">
              <a:lnSpc>
                <a:spcPct val="100000"/>
              </a:lnSpc>
              <a:spcBef>
                <a:spcPts val="0"/>
              </a:spcBef>
              <a:spcAft>
                <a:spcPts val="0"/>
              </a:spcAft>
              <a:buClr>
                <a:schemeClr val="dk1"/>
              </a:buClr>
              <a:buSzPts val="1800"/>
              <a:buAutoNum type="arabicPeriod"/>
            </a:pPr>
            <a:r>
              <a:rPr lang="en-GB">
                <a:solidFill>
                  <a:schemeClr val="dk1"/>
                </a:solidFill>
              </a:rPr>
              <a:t>Hawk</a:t>
            </a:r>
            <a:endParaRPr>
              <a:solidFill>
                <a:schemeClr val="dk1"/>
              </a:solidFill>
            </a:endParaRPr>
          </a:p>
          <a:p>
            <a:pPr marL="457200" lvl="0" indent="-342900" algn="l" rtl="0">
              <a:lnSpc>
                <a:spcPct val="100000"/>
              </a:lnSpc>
              <a:spcBef>
                <a:spcPts val="0"/>
              </a:spcBef>
              <a:spcAft>
                <a:spcPts val="0"/>
              </a:spcAft>
              <a:buClr>
                <a:schemeClr val="dk1"/>
              </a:buClr>
              <a:buSzPts val="1800"/>
              <a:buAutoNum type="arabicPeriod"/>
            </a:pPr>
            <a:r>
              <a:rPr lang="en-GB">
                <a:solidFill>
                  <a:schemeClr val="dk1"/>
                </a:solidFill>
              </a:rPr>
              <a:t>Snail</a:t>
            </a:r>
            <a:endParaRPr>
              <a:solidFill>
                <a:schemeClr val="dk1"/>
              </a:solidFill>
            </a:endParaRPr>
          </a:p>
          <a:p>
            <a:pPr marL="457200" lvl="0" indent="-342900" algn="l" rtl="0">
              <a:lnSpc>
                <a:spcPct val="100000"/>
              </a:lnSpc>
              <a:spcBef>
                <a:spcPts val="0"/>
              </a:spcBef>
              <a:spcAft>
                <a:spcPts val="0"/>
              </a:spcAft>
              <a:buClr>
                <a:schemeClr val="dk1"/>
              </a:buClr>
              <a:buSzPts val="1800"/>
              <a:buAutoNum type="arabicPeriod"/>
            </a:pPr>
            <a:r>
              <a:rPr lang="en-GB">
                <a:solidFill>
                  <a:schemeClr val="dk1"/>
                </a:solidFill>
              </a:rPr>
              <a:t>Robin</a:t>
            </a:r>
            <a:endParaRPr>
              <a:solidFill>
                <a:schemeClr val="dk1"/>
              </a:solidFill>
            </a:endParaRPr>
          </a:p>
          <a:p>
            <a:pPr marL="457200" lvl="0" indent="-342900" algn="l" rtl="0">
              <a:lnSpc>
                <a:spcPct val="100000"/>
              </a:lnSpc>
              <a:spcBef>
                <a:spcPts val="0"/>
              </a:spcBef>
              <a:spcAft>
                <a:spcPts val="0"/>
              </a:spcAft>
              <a:buClr>
                <a:schemeClr val="dk1"/>
              </a:buClr>
              <a:buSzPts val="1800"/>
              <a:buAutoNum type="arabicPeriod"/>
            </a:pPr>
            <a:r>
              <a:rPr lang="en-GB">
                <a:solidFill>
                  <a:schemeClr val="dk1"/>
                </a:solidFill>
              </a:rPr>
              <a:t>Cow</a:t>
            </a:r>
            <a:endParaRPr>
              <a:solidFill>
                <a:schemeClr val="dk1"/>
              </a:solidFill>
            </a:endParaRPr>
          </a:p>
        </p:txBody>
      </p:sp>
      <p:pic>
        <p:nvPicPr>
          <p:cNvPr id="198" name="Google Shape;198;p31"/>
          <p:cNvPicPr preferRelativeResize="0"/>
          <p:nvPr/>
        </p:nvPicPr>
        <p:blipFill rotWithShape="1">
          <a:blip r:embed="rId3">
            <a:alphaModFix/>
          </a:blip>
          <a:srcRect/>
          <a:stretch/>
        </p:blipFill>
        <p:spPr>
          <a:xfrm>
            <a:off x="3162518" y="346375"/>
            <a:ext cx="5903006" cy="4450751"/>
          </a:xfrm>
          <a:prstGeom prst="rect">
            <a:avLst/>
          </a:prstGeom>
          <a:noFill/>
          <a:ln>
            <a:noFill/>
          </a:ln>
        </p:spPr>
      </p:pic>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F1D0A5-F117-4064-AEC8-778B73F7F83E}">
  <ds:schemaRefs>
    <ds:schemaRef ds:uri="http://schemas.microsoft.com/office/2006/metadata/properties"/>
    <ds:schemaRef ds:uri="http://schemas.microsoft.com/office/infopath/2007/PartnerControls"/>
    <ds:schemaRef ds:uri="d5c732d2-f217-444a-91d8-37c5714ca695"/>
    <ds:schemaRef ds:uri="8f659357-f805-491c-ad0b-5621b2de6466"/>
  </ds:schemaRefs>
</ds:datastoreItem>
</file>

<file path=customXml/itemProps2.xml><?xml version="1.0" encoding="utf-8"?>
<ds:datastoreItem xmlns:ds="http://schemas.openxmlformats.org/officeDocument/2006/customXml" ds:itemID="{9B49F5E1-4F27-4A9A-AE8F-7A6EE2E53EDC}">
  <ds:schemaRefs>
    <ds:schemaRef ds:uri="http://schemas.microsoft.com/sharepoint/v3/contenttype/forms"/>
  </ds:schemaRefs>
</ds:datastoreItem>
</file>

<file path=customXml/itemProps3.xml><?xml version="1.0" encoding="utf-8"?>
<ds:datastoreItem xmlns:ds="http://schemas.openxmlformats.org/officeDocument/2006/customXml" ds:itemID="{3DFF23D9-2AF9-4913-B9B7-D8D91BB8D423}"/>
</file>

<file path=docProps/app.xml><?xml version="1.0" encoding="utf-8"?>
<Properties xmlns="http://schemas.openxmlformats.org/officeDocument/2006/extended-properties" xmlns:vt="http://schemas.openxmlformats.org/officeDocument/2006/docPropsVTypes">
  <TotalTime>1</TotalTime>
  <Words>1785</Words>
  <Application>Microsoft Office PowerPoint</Application>
  <PresentationFormat>On-screen Show (16:9)</PresentationFormat>
  <Paragraphs>221</Paragraphs>
  <Slides>23</Slides>
  <Notes>23</Notes>
  <HiddenSlides>2</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ASC EDI Template</vt:lpstr>
      <vt:lpstr>Simple Light</vt:lpstr>
      <vt:lpstr>FOOD WEB IMPACTS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predict the effects of introduced species and population changes on local habitats using food webs.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predict the effects of introduced species and population changes on local habitats using food webs.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WEB IMPACTS 1</dc:title>
  <cp:lastModifiedBy>Shanae Alexander</cp:lastModifiedBy>
  <cp:revision>5</cp:revision>
  <dcterms:modified xsi:type="dcterms:W3CDTF">2023-05-07T19:16:31Z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45000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MediaServiceImageTags">
    <vt:lpwstr/>
  </property>
</Properties>
</file>